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7"/>
  </p:notesMasterIdLst>
  <p:sldIdLst>
    <p:sldId id="256" r:id="rId3"/>
    <p:sldId id="257" r:id="rId4"/>
    <p:sldId id="258" r:id="rId5"/>
    <p:sldId id="404" r:id="rId6"/>
    <p:sldId id="375" r:id="rId7"/>
    <p:sldId id="281" r:id="rId8"/>
    <p:sldId id="282" r:id="rId9"/>
    <p:sldId id="283" r:id="rId10"/>
    <p:sldId id="284" r:id="rId11"/>
    <p:sldId id="414" r:id="rId12"/>
    <p:sldId id="328" r:id="rId13"/>
    <p:sldId id="285" r:id="rId14"/>
    <p:sldId id="418" r:id="rId15"/>
    <p:sldId id="419" r:id="rId16"/>
    <p:sldId id="420" r:id="rId17"/>
    <p:sldId id="287" r:id="rId18"/>
    <p:sldId id="288" r:id="rId19"/>
    <p:sldId id="394" r:id="rId20"/>
    <p:sldId id="395" r:id="rId21"/>
    <p:sldId id="396" r:id="rId22"/>
    <p:sldId id="289" r:id="rId23"/>
    <p:sldId id="290" r:id="rId24"/>
    <p:sldId id="291" r:id="rId25"/>
    <p:sldId id="421" r:id="rId26"/>
    <p:sldId id="292" r:id="rId27"/>
    <p:sldId id="293" r:id="rId28"/>
    <p:sldId id="397" r:id="rId29"/>
    <p:sldId id="294" r:id="rId30"/>
    <p:sldId id="295" r:id="rId31"/>
    <p:sldId id="422" r:id="rId32"/>
    <p:sldId id="423" r:id="rId33"/>
    <p:sldId id="379" r:id="rId34"/>
    <p:sldId id="296" r:id="rId35"/>
    <p:sldId id="411" r:id="rId36"/>
    <p:sldId id="297" r:id="rId37"/>
    <p:sldId id="298" r:id="rId38"/>
    <p:sldId id="299" r:id="rId39"/>
    <p:sldId id="300" r:id="rId40"/>
    <p:sldId id="301" r:id="rId41"/>
    <p:sldId id="412" r:id="rId42"/>
    <p:sldId id="348" r:id="rId43"/>
    <p:sldId id="335" r:id="rId44"/>
    <p:sldId id="336" r:id="rId45"/>
    <p:sldId id="357" r:id="rId46"/>
    <p:sldId id="338" r:id="rId47"/>
    <p:sldId id="354" r:id="rId48"/>
    <p:sldId id="353" r:id="rId49"/>
    <p:sldId id="337" r:id="rId50"/>
    <p:sldId id="350" r:id="rId51"/>
    <p:sldId id="358" r:id="rId52"/>
    <p:sldId id="380" r:id="rId53"/>
    <p:sldId id="424" r:id="rId54"/>
    <p:sldId id="360" r:id="rId55"/>
    <p:sldId id="425" r:id="rId56"/>
    <p:sldId id="340" r:id="rId57"/>
    <p:sldId id="347" r:id="rId58"/>
    <p:sldId id="413" r:id="rId59"/>
    <p:sldId id="398" r:id="rId60"/>
    <p:sldId id="307" r:id="rId61"/>
    <p:sldId id="308" r:id="rId62"/>
    <p:sldId id="306" r:id="rId63"/>
    <p:sldId id="309" r:id="rId64"/>
    <p:sldId id="310" r:id="rId65"/>
    <p:sldId id="318" r:id="rId66"/>
    <p:sldId id="344" r:id="rId67"/>
    <p:sldId id="342" r:id="rId68"/>
    <p:sldId id="381" r:id="rId69"/>
    <p:sldId id="400" r:id="rId70"/>
    <p:sldId id="399" r:id="rId71"/>
    <p:sldId id="382" r:id="rId72"/>
    <p:sldId id="343" r:id="rId73"/>
    <p:sldId id="346" r:id="rId74"/>
    <p:sldId id="383" r:id="rId75"/>
    <p:sldId id="32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en Hua" initials="KH" lastIdx="1" clrIdx="0">
    <p:extLst>
      <p:ext uri="{19B8F6BF-5375-455C-9EA6-DF929625EA0E}">
        <p15:presenceInfo xmlns:p15="http://schemas.microsoft.com/office/powerpoint/2012/main" userId="Kien Hu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0F"/>
    <a:srgbClr val="9A7676"/>
    <a:srgbClr val="385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8" autoAdjust="0"/>
    <p:restoredTop sz="94628" autoAdjust="0"/>
  </p:normalViewPr>
  <p:slideViewPr>
    <p:cSldViewPr>
      <p:cViewPr varScale="1">
        <p:scale>
          <a:sx n="138" d="100"/>
          <a:sy n="138" d="100"/>
        </p:scale>
        <p:origin x="10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1T17:10:11.711" idx="1">
    <p:pos x="3136" y="3443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91CF-8145-4784-868F-F1C9454C956B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7E09-61ED-4347-8E08-74D35D8DC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7E09-61ED-4347-8E08-74D35D8DCA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6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“Try …”  discussed later</a:t>
            </a:r>
          </a:p>
        </p:txBody>
      </p:sp>
    </p:spTree>
    <p:extLst>
      <p:ext uri="{BB962C8B-B14F-4D97-AF65-F5344CB8AC3E}">
        <p14:creationId xmlns:p14="http://schemas.microsoft.com/office/powerpoint/2010/main" val="151026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A69DE-271F-45C0-BF74-022FD13F61C9}" type="slidenum">
              <a:rPr lang="en-US" altLang="zh-TW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410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84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0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8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0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0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7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7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4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4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65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/>
              <a:t>getFloat</a:t>
            </a:r>
            <a:r>
              <a:rPr lang="en-US" dirty="0"/>
              <a:t>(string </a:t>
            </a:r>
            <a:r>
              <a:rPr lang="en-US" dirty="0" err="1"/>
              <a:t>columnName</a:t>
            </a:r>
            <a:r>
              <a:rPr lang="en-US" dirty="0"/>
              <a:t>):  Retrieves the value of the designated column in the current row of this </a:t>
            </a:r>
            <a:r>
              <a:rPr lang="en-US" dirty="0" err="1"/>
              <a:t>ResultSet</a:t>
            </a:r>
            <a:r>
              <a:rPr lang="en-US" dirty="0"/>
              <a:t> object as a float in the Java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val="1314683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6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23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80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7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6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4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30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53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1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2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6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37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Warnings do not stop the execution of an application, as exceptions do; they simply alert the user that something did not happen as planned. For example, a warning might let you know that a privilege you attempted to revoke was not revoked. Or a warning might tell you that an error occurred during a requested disconnection.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39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6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00960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08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8373183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38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8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85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94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0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03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19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 stored</a:t>
            </a:r>
            <a:r>
              <a:rPr lang="en-US" baseline="0" dirty="0"/>
              <a:t> procedure can return more than just one result set.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9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71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850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 stored procedure may return more than one result set</a:t>
            </a:r>
          </a:p>
        </p:txBody>
      </p:sp>
    </p:spTree>
    <p:extLst>
      <p:ext uri="{BB962C8B-B14F-4D97-AF65-F5344CB8AC3E}">
        <p14:creationId xmlns:p14="http://schemas.microsoft.com/office/powerpoint/2010/main" val="14619221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 stored procedure may return more than one result set</a:t>
            </a:r>
          </a:p>
        </p:txBody>
      </p:sp>
    </p:spTree>
    <p:extLst>
      <p:ext uri="{BB962C8B-B14F-4D97-AF65-F5344CB8AC3E}">
        <p14:creationId xmlns:p14="http://schemas.microsoft.com/office/powerpoint/2010/main" val="4561898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438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203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26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00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03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855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938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21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SQLJ Preprocessor</a:t>
            </a:r>
            <a:r>
              <a:rPr lang="en-US" baseline="0" dirty="0"/>
              <a:t> generates the JDBC code from the SQLI code in the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940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7E09-61ED-4347-8E08-74D35D8DCA7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34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759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7E09-61ED-4347-8E08-74D35D8DCA7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0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7E09-61ED-4347-8E08-74D35D8DCA7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52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7E09-61ED-4347-8E08-74D35D8DCA7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34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 SCHEMA is synonym for CREAT DATABASE in MySQL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7E09-61ED-4347-8E08-74D35D8DCA7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12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954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/>
              <a:t>trs</a:t>
            </a:r>
            <a:r>
              <a:rPr lang="en-US" dirty="0"/>
              <a:t> stands for “table returned string”        </a:t>
            </a:r>
            <a:r>
              <a:rPr lang="en-US" dirty="0" err="1"/>
              <a:t>crs</a:t>
            </a:r>
            <a:r>
              <a:rPr lang="en-US" dirty="0"/>
              <a:t> stands for “column returned string”</a:t>
            </a:r>
          </a:p>
        </p:txBody>
      </p:sp>
    </p:spTree>
    <p:extLst>
      <p:ext uri="{BB962C8B-B14F-4D97-AF65-F5344CB8AC3E}">
        <p14:creationId xmlns:p14="http://schemas.microsoft.com/office/powerpoint/2010/main" val="206183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269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67E09-61ED-4347-8E08-74D35D8DC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3434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3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“Try …”  discussed later</a:t>
            </a:r>
          </a:p>
        </p:txBody>
      </p:sp>
    </p:spTree>
    <p:extLst>
      <p:ext uri="{BB962C8B-B14F-4D97-AF65-F5344CB8AC3E}">
        <p14:creationId xmlns:p14="http://schemas.microsoft.com/office/powerpoint/2010/main" val="353786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EB9-FF07-4398-B11E-0E46D7F6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ABE7-0CAC-4B3D-BBED-42ADFF47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5B0-143C-40E6-9881-7BECE7E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9E8B-ADC3-4DC1-853E-F827B78E6E1A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37F-72D1-46EF-96F8-C499141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6B9C-FEF1-4E0C-873E-106C832E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A19-A8C0-4DD0-A9CA-E030377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53AF-7053-42A9-89E0-0F496374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1D5F-4E71-430A-99C5-6B04B1D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E316-73EE-4623-A5C9-1A03E47BC408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9F53-A6D9-4BCD-BD97-6A9DBCA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3271-821F-4BA6-B4DA-A08C2BE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C2FA-060E-4F35-A5FF-06E3A3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E259-9150-4127-B97D-92AB344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F0A1-80AD-4F2C-B059-B3B195C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378-AE6F-4AB2-9D61-EFB4C58D140D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9712-D2D8-4CA3-94BE-7C9A1D8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793-46FC-4919-A5B9-F960748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989E-8013-4B13-8C07-335FF7B6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A52-47A9-4221-863D-63A82C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B15D-832B-4166-B53B-469F8B23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E88A1-1AB4-4697-A39A-C837A27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2B9A-6EB0-4B1A-BA04-8C0671517CC3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2FD45-2754-47B4-AE18-77E2A14B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A84E-2478-4472-8368-9D1EDC61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7E7-5118-47F1-BB5F-B662E22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423A-E98F-4B4E-B972-9A7B0464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C22D-63DF-4D48-9E06-A9A4CD0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DABEE-8C25-4421-BB4E-88B67E78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6ABA6-9950-40FE-910B-E8AEDF27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CDF09-0155-48A3-9876-1A30EAB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9927-87B0-4DFB-B55E-B6E2866F1672}" type="datetime1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C560-0566-4D09-B7ED-C2C0DEE2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3799-0C5C-4245-85B8-790B684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FA8-4ADD-4F5E-B6EB-6A0BBB8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776A-3DE7-4299-B242-E2E5F6EE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0C1D-8D06-4BDE-BD65-D5015280B4E1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BFF04-1245-4938-8049-8D9F908C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DFB-300D-42C5-9DC1-AF2F659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6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DC512-83C4-4514-A2F1-927FF71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ED1F-9343-4835-8188-3907BD9341CE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48E75-05D2-4A18-967E-D799F6F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61FF-0A8D-4CFC-B9C0-C165337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06-070F-4B00-B79C-BF5A5C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7F69-F557-410F-A72C-62900456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83B7B-3B7C-40B9-B858-F1414443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410B-D868-4303-B4E4-06E8D111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47EA-7C44-4449-A865-4ED3E9C8D71A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801-846F-42E5-8294-D3C2B3B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1E639-0959-4016-A3AC-4413215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F7E-8E2E-4214-BD78-71018997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17F-D89F-4660-A43B-2E5DC23D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F68A-5823-46B9-8EF9-38506BCB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EB81-C76D-4A70-8F77-B38D36A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92B9-92A0-4725-9709-7635A4EA17A9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5CCD-E082-4E81-817C-3F00FC1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EA9D-8202-4704-91CA-EF963C1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8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AE60-849E-47F0-ABE4-3868E66B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AA60-8691-4237-AC8E-0D4A0646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F3F6-39CD-4F80-85F5-C9031B5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BEAD-F61F-41D8-B2BD-9F99B1E23D55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543-36ED-4095-8159-787311B5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D848-7278-4D68-83CE-BB73201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0F5FE-9EEC-4A47-883D-64CE5604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547C-841A-4794-8DAF-96E0D6E6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2946-A5F6-4921-9F9A-DF6266F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58DB-135A-47B0-8F8E-BEC10021C2F4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2EDF-B81E-4E3C-85A9-A664B259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2163-8571-4CDF-957C-916B0E6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7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2651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B4115-CF6B-44C4-94CA-5B99677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4446-D50C-498B-BB5A-460C9AEE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58E7-AD06-4BAB-80FA-240F7D86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CFCC-EB4D-4C05-827E-712879481608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D5D3-70CD-4B48-8A40-F7A80BF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3B82-0F61-4399-A3F5-619C8DE5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3ABA-840B-4207-ADB3-8FB005E8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rice.edu/wp-content/uploads/2013/09/0923-BOLD-light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9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8095" y="2438400"/>
            <a:ext cx="8077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Database Application Development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32" name="Picture 8" descr="https://brand.ucf.edu/files/2011/08/Seal-With-Motto-K-O-T-v10-15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649"/>
            <a:ext cx="1733550" cy="17335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lantationbrace.com/wp-content/uploads/2015/01/Colleges_and_Universites_UCF_Pegas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4842"/>
            <a:ext cx="609600" cy="34343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bschedules.com/images/logos/fbs/ucf-knigh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135">
            <a:off x="4784408" y="4349094"/>
            <a:ext cx="2371789" cy="124435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To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3935388"/>
            <a:ext cx="8305800" cy="2211546"/>
            <a:chOff x="381000" y="4840549"/>
            <a:chExt cx="8305800" cy="1636451"/>
          </a:xfrm>
        </p:grpSpPr>
        <p:sp>
          <p:nvSpPr>
            <p:cNvPr id="4" name="Rectangle 3"/>
            <p:cNvSpPr/>
            <p:nvPr/>
          </p:nvSpPr>
          <p:spPr bwMode="auto">
            <a:xfrm>
              <a:off x="381000" y="4840549"/>
              <a:ext cx="8305800" cy="163645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06" name="TextBox 6"/>
            <p:cNvSpPr txBox="1">
              <a:spLocks noChangeArrowheads="1"/>
            </p:cNvSpPr>
            <p:nvPr/>
          </p:nvSpPr>
          <p:spPr bwMode="auto">
            <a:xfrm>
              <a:off x="4460471" y="4950578"/>
              <a:ext cx="6207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i="1" dirty="0">
                  <a:solidFill>
                    <a:srgbClr val="FF0000"/>
                  </a:solidFill>
                  <a:latin typeface="Calibri" pitchFamily="34" charset="0"/>
                </a:rPr>
                <a:t>Host</a:t>
              </a:r>
            </a:p>
          </p:txBody>
        </p:sp>
        <p:sp>
          <p:nvSpPr>
            <p:cNvPr id="29707" name="TextBox 8"/>
            <p:cNvSpPr txBox="1">
              <a:spLocks noChangeArrowheads="1"/>
            </p:cNvSpPr>
            <p:nvPr/>
          </p:nvSpPr>
          <p:spPr bwMode="auto">
            <a:xfrm>
              <a:off x="5777442" y="4946827"/>
              <a:ext cx="5730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i="1" dirty="0">
                  <a:solidFill>
                    <a:srgbClr val="FF0000"/>
                  </a:solidFill>
                  <a:latin typeface="Calibri" pitchFamily="34" charset="0"/>
                </a:rPr>
                <a:t>Port</a:t>
              </a:r>
            </a:p>
          </p:txBody>
        </p:sp>
      </p:grp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in JDBC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4016567"/>
            <a:ext cx="8544703" cy="21172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sz="2400" u="sng" dirty="0">
                <a:latin typeface="Calibri" pitchFamily="34" charset="0"/>
              </a:rPr>
              <a:t>Example</a:t>
            </a:r>
            <a:r>
              <a:rPr lang="en-US" sz="2400" dirty="0">
                <a:latin typeface="Calibri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	String </a:t>
            </a:r>
            <a:r>
              <a:rPr lang="en-US" sz="2000" dirty="0" err="1">
                <a:solidFill>
                  <a:srgbClr val="FF0000"/>
                </a:solidFill>
                <a:latin typeface="Arial Unicode MS" pitchFamily="34" charset="-128"/>
              </a:rPr>
              <a:t>url</a:t>
            </a:r>
            <a:r>
              <a:rPr lang="en-US" sz="2000" dirty="0">
                <a:latin typeface="Arial Unicode MS" pitchFamily="34" charset="-128"/>
              </a:rPr>
              <a:t>=“jdbc:oracle:www.bookstore.com:3083”;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	Connection con;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</a:rPr>
              <a:t>/* Create a connection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	try{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		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con = </a:t>
            </a:r>
            <a:r>
              <a:rPr lang="en-US" sz="2000" dirty="0" err="1">
                <a:solidFill>
                  <a:srgbClr val="2042EE"/>
                </a:solidFill>
                <a:latin typeface="Arial Unicode MS" pitchFamily="34" charset="-128"/>
              </a:rPr>
              <a:t>DriverManager.getConnection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Arial Unicode MS" pitchFamily="34" charset="-128"/>
              </a:rPr>
              <a:t>url</a:t>
            </a:r>
            <a:r>
              <a:rPr lang="en-US" sz="2000" dirty="0" err="1">
                <a:solidFill>
                  <a:srgbClr val="2042EE"/>
                </a:solidFill>
                <a:latin typeface="Arial Unicode MS" pitchFamily="34" charset="-128"/>
              </a:rPr>
              <a:t>,userId,password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)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	     } catch(</a:t>
            </a:r>
            <a:r>
              <a:rPr lang="en-US" sz="2000" dirty="0" err="1">
                <a:latin typeface="Arial Unicode MS" pitchFamily="34" charset="-128"/>
              </a:rPr>
              <a:t>SQLException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</a:rPr>
              <a:t>excpt</a:t>
            </a:r>
            <a:r>
              <a:rPr lang="en-US" sz="2000" dirty="0">
                <a:latin typeface="Arial Unicode MS" pitchFamily="34" charset="-128"/>
              </a:rPr>
              <a:t>)  { …}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353" y="1295400"/>
            <a:ext cx="1608447" cy="24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402501"/>
            <a:ext cx="6705600" cy="27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We interact with a data source through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sessions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session is started through creation of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Connection object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Connections are specified through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URL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that uses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jdbc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protocol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jdbc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:&lt;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subprotocol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&gt;:&lt;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otherParameters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Each connection identifies a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logical session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with a data source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42E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587803-2D26-C32F-311E-538A240F08CC}"/>
              </a:ext>
            </a:extLst>
          </p:cNvPr>
          <p:cNvGrpSpPr/>
          <p:nvPr/>
        </p:nvGrpSpPr>
        <p:grpSpPr>
          <a:xfrm>
            <a:off x="3886200" y="3608316"/>
            <a:ext cx="4887647" cy="2872746"/>
            <a:chOff x="3886200" y="3608316"/>
            <a:chExt cx="4887647" cy="2872746"/>
          </a:xfrm>
        </p:grpSpPr>
        <p:sp>
          <p:nvSpPr>
            <p:cNvPr id="11" name="Rounded Rectangle 10"/>
            <p:cNvSpPr/>
            <p:nvPr/>
          </p:nvSpPr>
          <p:spPr>
            <a:xfrm>
              <a:off x="3886200" y="5237115"/>
              <a:ext cx="4191000" cy="4572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TextBox 2"/>
            <p:cNvSpPr txBox="1"/>
            <p:nvPr/>
          </p:nvSpPr>
          <p:spPr>
            <a:xfrm rot="487567">
              <a:off x="6683249" y="4049932"/>
              <a:ext cx="20905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Bradley Hand ITC" panose="03070402050302030203" pitchFamily="66" charset="0"/>
                </a:rPr>
                <a:t>Different drivers have slightly different URL format -  check the documentation</a:t>
              </a:r>
            </a:p>
          </p:txBody>
        </p:sp>
        <p:sp>
          <p:nvSpPr>
            <p:cNvPr id="6" name="Curved Left Arrow 5"/>
            <p:cNvSpPr/>
            <p:nvPr/>
          </p:nvSpPr>
          <p:spPr>
            <a:xfrm rot="5030699" flipH="1">
              <a:off x="5637016" y="2863162"/>
              <a:ext cx="457764" cy="1948072"/>
            </a:xfrm>
            <a:prstGeom prst="curvedLeftArrow">
              <a:avLst/>
            </a:prstGeom>
            <a:solidFill>
              <a:srgbClr val="00B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7C5734A-0E66-4068-B90E-FAD7F2BE3BBC}"/>
                </a:ext>
              </a:extLst>
            </p:cNvPr>
            <p:cNvSpPr/>
            <p:nvPr/>
          </p:nvSpPr>
          <p:spPr>
            <a:xfrm>
              <a:off x="5777442" y="5868414"/>
              <a:ext cx="2604557" cy="612648"/>
            </a:xfrm>
            <a:prstGeom prst="wedgeRoundRectCallout">
              <a:avLst>
                <a:gd name="adj1" fmla="val -48677"/>
                <a:gd name="adj2" fmla="val -84135"/>
                <a:gd name="adj3" fmla="val 16667"/>
              </a:avLst>
            </a:prstGeom>
            <a:solidFill>
              <a:srgbClr val="EF6F0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 is a logical session with the Oracle 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2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8754CD-9713-4051-A437-61471F076948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597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新細明體" pitchFamily="18" charset="-120"/>
              </a:rPr>
              <a:t>A Transactions</a:t>
            </a:r>
            <a:endParaRPr lang="en-US" altLang="zh-TW" sz="4800" dirty="0">
              <a:solidFill>
                <a:schemeClr val="accent5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96849"/>
            <a:ext cx="4514850" cy="35734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TW" sz="2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Since unprotected actions can be undone, they can be included in a higher-level operation (i.e., transaction), which as a whole has the Isolation properties.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10200" y="2935756"/>
            <a:ext cx="2938463" cy="3048000"/>
            <a:chOff x="4565650" y="3570288"/>
            <a:chExt cx="2938463" cy="3047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4641850" y="3995738"/>
              <a:ext cx="2862263" cy="2622549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 type="triangle" w="med" len="lg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843463" y="4425951"/>
              <a:ext cx="2540000" cy="33496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latin typeface="Comic Sans MS" pitchFamily="66" charset="0"/>
                </a:rPr>
                <a:t>unproted action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48225" y="5813425"/>
              <a:ext cx="2541588" cy="33496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latin typeface="Comic Sans MS" pitchFamily="66" charset="0"/>
                </a:rPr>
                <a:t>unproted action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54575" y="5330825"/>
              <a:ext cx="2541588" cy="33496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latin typeface="Comic Sans MS" pitchFamily="66" charset="0"/>
                </a:rPr>
                <a:t>unproted action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52988" y="4883151"/>
              <a:ext cx="2541587" cy="33496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latin typeface="Comic Sans MS" pitchFamily="66" charset="0"/>
                </a:rPr>
                <a:t>unproted action</a:t>
              </a:r>
            </a:p>
          </p:txBody>
        </p:sp>
        <p:sp>
          <p:nvSpPr>
            <p:cNvPr id="13323" name="TextBox 9"/>
            <p:cNvSpPr txBox="1">
              <a:spLocks noChangeArrowheads="1"/>
            </p:cNvSpPr>
            <p:nvPr/>
          </p:nvSpPr>
          <p:spPr bwMode="auto">
            <a:xfrm>
              <a:off x="4565650" y="3570288"/>
              <a:ext cx="2561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Transaction (protected)</a:t>
              </a:r>
            </a:p>
          </p:txBody>
        </p:sp>
        <p:sp>
          <p:nvSpPr>
            <p:cNvPr id="13324" name="TextBox 10"/>
            <p:cNvSpPr txBox="1">
              <a:spLocks noChangeArrowheads="1"/>
            </p:cNvSpPr>
            <p:nvPr/>
          </p:nvSpPr>
          <p:spPr bwMode="auto">
            <a:xfrm>
              <a:off x="4630738" y="4035425"/>
              <a:ext cx="15414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TW" sz="1800" b="1" dirty="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Begin Work</a:t>
              </a:r>
            </a:p>
          </p:txBody>
        </p:sp>
        <p:sp>
          <p:nvSpPr>
            <p:cNvPr id="13325" name="TextBox 11"/>
            <p:cNvSpPr txBox="1">
              <a:spLocks noChangeArrowheads="1"/>
            </p:cNvSpPr>
            <p:nvPr/>
          </p:nvSpPr>
          <p:spPr bwMode="auto">
            <a:xfrm>
              <a:off x="4640262" y="6176963"/>
              <a:ext cx="18240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800" b="1" dirty="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  <a:cs typeface="Arial" pitchFamily="34" charset="0"/>
                </a:rPr>
                <a:t>Commit Work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7BBBC0-80C4-4BF9-4BF2-2AFCDE77C25C}"/>
              </a:ext>
            </a:extLst>
          </p:cNvPr>
          <p:cNvSpPr txBox="1"/>
          <p:nvPr/>
        </p:nvSpPr>
        <p:spPr>
          <a:xfrm>
            <a:off x="1371600" y="1374413"/>
            <a:ext cx="646356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Transaction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an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atomic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sequence of database actions (reads/writes).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Isolation Levels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2057400"/>
            <a:ext cx="7391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latin typeface="Calibri" pitchFamily="34" charset="0"/>
              </a:rPr>
              <a:t>Four isolation levels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Degree 0 -  unrepeatable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reads, dirty reads, lost 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Degree 1 -   unrepeatable reads, dirty reads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Degree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2 -  unrepeatable reads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Degree 3 -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true isolation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87029" y="2177796"/>
            <a:ext cx="560832" cy="1816608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600" dirty="0"/>
              <a:t>More concurrency</a:t>
            </a:r>
            <a:endParaRPr lang="zh-TW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495799" y="5720953"/>
            <a:ext cx="405695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000" u="sng" dirty="0"/>
              <a:t>Example</a:t>
            </a:r>
            <a:r>
              <a:rPr lang="en-US" altLang="zh-TW" sz="2000" dirty="0"/>
              <a:t>:  Scanning a table does not repeat read operations anyway !</a:t>
            </a:r>
            <a:endParaRPr lang="zh-TW" altLang="en-US" sz="20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096445" y="3994404"/>
            <a:ext cx="2820512" cy="827299"/>
          </a:xfrm>
          <a:prstGeom prst="wedgeRoundRectCallout">
            <a:avLst>
              <a:gd name="adj1" fmla="val -19106"/>
              <a:gd name="adj2" fmla="val -105664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900"/>
              </a:lnSpc>
            </a:pPr>
            <a:r>
              <a:rPr lang="en-US" dirty="0"/>
              <a:t>Computing aggregate function while other applications update the data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601312" y="3315764"/>
            <a:ext cx="2134712" cy="887497"/>
          </a:xfrm>
          <a:prstGeom prst="wedgeRoundRectCallout">
            <a:avLst>
              <a:gd name="adj1" fmla="val -68683"/>
              <a:gd name="adj2" fmla="val -68490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900"/>
              </a:lnSpc>
            </a:pPr>
            <a:r>
              <a:rPr lang="en-US" dirty="0"/>
              <a:t>Reading updates made by transaction that has not finished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687245" y="1378760"/>
            <a:ext cx="2048779" cy="887497"/>
          </a:xfrm>
          <a:prstGeom prst="wedgeRoundRectCallout">
            <a:avLst>
              <a:gd name="adj1" fmla="val -24817"/>
              <a:gd name="adj2" fmla="val 7365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900"/>
              </a:lnSpc>
            </a:pPr>
            <a:r>
              <a:rPr lang="en-US" dirty="0"/>
              <a:t>Multiple transactions update the same data item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66" y="5105400"/>
            <a:ext cx="32935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000" dirty="0"/>
              <a:t>As long as applications know what they are doing, better performance can be achieved without causing anomalies</a:t>
            </a:r>
          </a:p>
        </p:txBody>
      </p:sp>
    </p:spTree>
    <p:extLst>
      <p:ext uri="{BB962C8B-B14F-4D97-AF65-F5344CB8AC3E}">
        <p14:creationId xmlns:p14="http://schemas.microsoft.com/office/powerpoint/2010/main" val="50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9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Connection Class Interface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400" dirty="0">
                <a:latin typeface="Calibri" pitchFamily="34" charset="0"/>
              </a:rPr>
              <a:t>void </a:t>
            </a:r>
            <a:r>
              <a:rPr lang="en-US" sz="2400" dirty="0" err="1">
                <a:latin typeface="Calibri" pitchFamily="34" charset="0"/>
              </a:rPr>
              <a:t>setTransactionIsolation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int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</a:rPr>
              <a:t>level</a:t>
            </a:r>
            <a:r>
              <a:rPr lang="en-US" sz="2400" dirty="0">
                <a:latin typeface="Calibri" pitchFamily="34" charset="0"/>
              </a:rPr>
              <a:t>)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Sets isolation level for the current connection</a:t>
            </a:r>
            <a:endParaRPr lang="en-US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Calibri" pitchFamily="34" charset="0"/>
              </a:rPr>
              <a:t>public int </a:t>
            </a:r>
            <a:r>
              <a:rPr lang="en-US" sz="2400" dirty="0" err="1">
                <a:latin typeface="Calibri" pitchFamily="34" charset="0"/>
              </a:rPr>
              <a:t>getTransactionIsolation</a:t>
            </a:r>
            <a:r>
              <a:rPr lang="en-US" sz="2400" dirty="0">
                <a:latin typeface="Calibri" pitchFamily="34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	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Get isolation level of the current connection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D8B72D-75BB-A309-04BF-34E9E809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44354"/>
            <a:ext cx="6700485" cy="1836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20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Connection Class Interface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400" dirty="0">
                <a:latin typeface="Calibri" pitchFamily="34" charset="0"/>
              </a:rPr>
              <a:t>void </a:t>
            </a:r>
            <a:r>
              <a:rPr lang="en-US" sz="2400" dirty="0" err="1">
                <a:latin typeface="Calibri" pitchFamily="34" charset="0"/>
              </a:rPr>
              <a:t>setTransactionIsolation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int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</a:rPr>
              <a:t>level</a:t>
            </a:r>
            <a:r>
              <a:rPr lang="en-US" sz="2400" dirty="0">
                <a:latin typeface="Calibri" pitchFamily="34" charset="0"/>
              </a:rPr>
              <a:t>)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Sets isolation level for the current connection</a:t>
            </a:r>
            <a:endParaRPr lang="en-US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Calibri" pitchFamily="34" charset="0"/>
              </a:rPr>
              <a:t>public int </a:t>
            </a:r>
            <a:r>
              <a:rPr lang="en-US" sz="2400" dirty="0" err="1">
                <a:latin typeface="Calibri" pitchFamily="34" charset="0"/>
              </a:rPr>
              <a:t>getTransactionIsolation</a:t>
            </a:r>
            <a:r>
              <a:rPr lang="en-US" sz="2400" dirty="0">
                <a:latin typeface="Calibri" pitchFamily="34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	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Get isolation level of the current connection</a:t>
            </a:r>
          </a:p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400" dirty="0">
                <a:latin typeface="Calibri" pitchFamily="34" charset="0"/>
              </a:rPr>
              <a:t>void </a:t>
            </a:r>
            <a:r>
              <a:rPr lang="en-US" sz="2400" dirty="0" err="1">
                <a:latin typeface="Calibri" pitchFamily="34" charset="0"/>
              </a:rPr>
              <a:t>setReadOnly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boolean</a:t>
            </a:r>
            <a:r>
              <a:rPr lang="en-US" sz="2400" dirty="0">
                <a:latin typeface="Calibri" pitchFamily="34" charset="0"/>
              </a:rPr>
              <a:t> b)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Specifies whether transactions are read-only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Calibri" pitchFamily="34" charset="0"/>
              </a:rPr>
              <a:t>public </a:t>
            </a:r>
            <a:r>
              <a:rPr lang="en-US" sz="2400" dirty="0" err="1">
                <a:latin typeface="Calibri" pitchFamily="34" charset="0"/>
              </a:rPr>
              <a:t>boolean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getReadOnly</a:t>
            </a:r>
            <a:r>
              <a:rPr lang="en-US" sz="2400" dirty="0">
                <a:latin typeface="Calibri" pitchFamily="34" charset="0"/>
              </a:rPr>
              <a:t>()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		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Tests if transaction mode is read-only</a:t>
            </a:r>
          </a:p>
          <a:p>
            <a:pPr marL="341313" indent="-341313">
              <a:lnSpc>
                <a:spcPct val="90000"/>
              </a:lnSpc>
              <a:defRPr/>
            </a:pPr>
            <a:r>
              <a:rPr lang="en-US" sz="2400" dirty="0">
                <a:latin typeface="Calibri" pitchFamily="34" charset="0"/>
              </a:rPr>
              <a:t>void </a:t>
            </a:r>
            <a:r>
              <a:rPr lang="en-US" sz="2400" dirty="0" err="1">
                <a:latin typeface="Calibri" pitchFamily="34" charset="0"/>
              </a:rPr>
              <a:t>setAutoCommit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boolean</a:t>
            </a:r>
            <a:r>
              <a:rPr lang="en-US" sz="2400" dirty="0">
                <a:latin typeface="Calibri" pitchFamily="34" charset="0"/>
              </a:rPr>
              <a:t> b)</a:t>
            </a:r>
          </a:p>
          <a:p>
            <a:pPr marL="1196975" lvl="1" indent="-282575">
              <a:lnSpc>
                <a:spcPct val="90000"/>
              </a:lnSpc>
              <a:defRPr/>
            </a:pP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If </a:t>
            </a:r>
            <a:r>
              <a:rPr lang="en-US" sz="2000" dirty="0" err="1">
                <a:solidFill>
                  <a:srgbClr val="2042EE"/>
                </a:solidFill>
                <a:latin typeface="Comic Sans MS" pitchFamily="66" charset="0"/>
              </a:rPr>
              <a:t>autocommit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 is set, then each SQL statement is considered its own transaction. </a:t>
            </a:r>
          </a:p>
          <a:p>
            <a:pPr marL="1196975" lvl="1" indent="-282575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Otherwise, a transaction is committed using commit(), or aborted using rollback().</a:t>
            </a:r>
          </a:p>
          <a:p>
            <a:pPr marL="341313" indent="-341313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public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boolean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getAutoCommit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()</a:t>
            </a:r>
          </a:p>
          <a:p>
            <a:pPr marL="341313" indent="-341313">
              <a:lnSpc>
                <a:spcPct val="90000"/>
              </a:lnSpc>
              <a:spcBef>
                <a:spcPts val="380"/>
              </a:spcBef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Test if </a:t>
            </a:r>
            <a:r>
              <a:rPr lang="en-US" sz="2000" dirty="0" err="1">
                <a:solidFill>
                  <a:srgbClr val="2042EE"/>
                </a:solidFill>
                <a:latin typeface="Comic Sans MS" pitchFamily="66" charset="0"/>
              </a:rPr>
              <a:t>autocommit</a:t>
            </a: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 is set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1C2AB1-5CCC-C220-58E2-649C02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771" y="966355"/>
            <a:ext cx="2956829" cy="30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Connection Class Interface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Calibri" pitchFamily="34" charset="0"/>
              </a:rPr>
              <a:t>public </a:t>
            </a:r>
            <a:r>
              <a:rPr lang="en-US" sz="2400" dirty="0" err="1">
                <a:latin typeface="Calibri" pitchFamily="34" charset="0"/>
              </a:rPr>
              <a:t>boolean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isClosed</a:t>
            </a:r>
            <a:r>
              <a:rPr lang="en-US" sz="2400" dirty="0">
                <a:latin typeface="Calibri" pitchFamily="34" charset="0"/>
              </a:rPr>
              <a:t>()</a:t>
            </a:r>
            <a:endParaRPr lang="en-US" sz="2000" dirty="0">
              <a:solidFill>
                <a:srgbClr val="2042EE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           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2042EE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2042EE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2042EE"/>
                </a:solidFill>
                <a:latin typeface="Comic Sans MS" pitchFamily="66" charset="0"/>
              </a:rPr>
              <a:t>                                                  </a:t>
            </a:r>
            <a:r>
              <a:rPr lang="en-US" sz="2800" i="1" dirty="0" err="1">
                <a:solidFill>
                  <a:srgbClr val="00B050"/>
                </a:solidFill>
                <a:latin typeface="Comic Sans MS" pitchFamily="66" charset="0"/>
              </a:rPr>
              <a:t>con</a:t>
            </a:r>
            <a:r>
              <a:rPr lang="en-US" sz="2800" dirty="0" err="1">
                <a:solidFill>
                  <a:srgbClr val="2042EE"/>
                </a:solidFill>
                <a:latin typeface="Comic Sans MS" pitchFamily="66" charset="0"/>
              </a:rPr>
              <a:t>.isClosed</a:t>
            </a:r>
            <a:r>
              <a:rPr lang="en-US" sz="2800" dirty="0">
                <a:solidFill>
                  <a:srgbClr val="2042EE"/>
                </a:solidFill>
                <a:latin typeface="Comic Sans MS" pitchFamily="66" charset="0"/>
              </a:rPr>
              <a:t>() </a:t>
            </a:r>
            <a:endParaRPr lang="en-US" sz="2000" dirty="0">
              <a:solidFill>
                <a:srgbClr val="2042EE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 err="1">
                <a:latin typeface="Calibri" pitchFamily="34" charset="0"/>
              </a:rPr>
              <a:t>connectionname.close</a:t>
            </a:r>
            <a:r>
              <a:rPr lang="en-US" sz="2400" dirty="0">
                <a:latin typeface="Calibri" pitchFamily="34" charset="0"/>
              </a:rPr>
              <a:t>()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endParaRPr lang="en-US" sz="2000" i="1" dirty="0">
              <a:solidFill>
                <a:srgbClr val="2042EE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endParaRPr lang="en-US" sz="2000" i="1" dirty="0">
              <a:solidFill>
                <a:srgbClr val="2042EE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i="1" dirty="0">
                <a:solidFill>
                  <a:srgbClr val="2042EE"/>
                </a:solidFill>
                <a:latin typeface="Comic Sans MS" pitchFamily="66" charset="0"/>
              </a:rPr>
              <a:t>                        </a:t>
            </a:r>
            <a:r>
              <a:rPr lang="en-US" i="1" dirty="0" err="1">
                <a:solidFill>
                  <a:srgbClr val="00B050"/>
                </a:solidFill>
                <a:latin typeface="Comic Sans MS" pitchFamily="66" charset="0"/>
              </a:rPr>
              <a:t>con</a:t>
            </a:r>
            <a:r>
              <a:rPr lang="en-US" i="1" dirty="0" err="1">
                <a:solidFill>
                  <a:srgbClr val="2042EE"/>
                </a:solidFill>
                <a:latin typeface="Comic Sans MS" pitchFamily="66" charset="0"/>
              </a:rPr>
              <a:t>.</a:t>
            </a:r>
            <a:r>
              <a:rPr lang="en-US" dirty="0" err="1">
                <a:solidFill>
                  <a:srgbClr val="2042EE"/>
                </a:solidFill>
                <a:latin typeface="Comic Sans MS" pitchFamily="66" charset="0"/>
              </a:rPr>
              <a:t>close</a:t>
            </a:r>
            <a:r>
              <a:rPr lang="en-US" dirty="0">
                <a:solidFill>
                  <a:srgbClr val="2042EE"/>
                </a:solidFill>
                <a:latin typeface="Comic Sans MS" pitchFamily="66" charset="0"/>
              </a:rPr>
              <a:t>()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78FC685-426A-FB18-BCA7-D49602AE737E}"/>
              </a:ext>
            </a:extLst>
          </p:cNvPr>
          <p:cNvSpPr/>
          <p:nvPr/>
        </p:nvSpPr>
        <p:spPr>
          <a:xfrm>
            <a:off x="1371600" y="1905000"/>
            <a:ext cx="2362200" cy="993648"/>
          </a:xfrm>
          <a:prstGeom prst="wedgeRoundRectCallout">
            <a:avLst>
              <a:gd name="adj1" fmla="val 75061"/>
              <a:gd name="adj2" fmla="val 6180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the </a:t>
            </a:r>
            <a:r>
              <a:rPr lang="en-US" sz="2400" dirty="0" err="1"/>
              <a:t>onnection</a:t>
            </a:r>
            <a:r>
              <a:rPr lang="en-US" sz="2400" dirty="0"/>
              <a:t> ‘con’ still open?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0AD0D3A-B25A-5354-4D89-C3DDF168776A}"/>
              </a:ext>
            </a:extLst>
          </p:cNvPr>
          <p:cNvSpPr/>
          <p:nvPr/>
        </p:nvSpPr>
        <p:spPr>
          <a:xfrm>
            <a:off x="3810000" y="4038600"/>
            <a:ext cx="2362200" cy="993648"/>
          </a:xfrm>
          <a:prstGeom prst="wedgeRoundRectCallout">
            <a:avLst>
              <a:gd name="adj1" fmla="val -36669"/>
              <a:gd name="adj2" fmla="val 9387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Close the connection ‘con’</a:t>
            </a:r>
          </a:p>
        </p:txBody>
      </p:sp>
    </p:spTree>
    <p:extLst>
      <p:ext uri="{BB962C8B-B14F-4D97-AF65-F5344CB8AC3E}">
        <p14:creationId xmlns:p14="http://schemas.microsoft.com/office/powerpoint/2010/main" val="374001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Executing SQL Statements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97873" y="1257300"/>
            <a:ext cx="87630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Three different ways of executing SQL statements:</a:t>
            </a:r>
          </a:p>
          <a:p>
            <a:pPr marL="685800" lvl="1" indent="-346075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Statement (both static and dynamic SQL statements)</a:t>
            </a:r>
          </a:p>
          <a:p>
            <a:pPr marL="685800" lvl="1" indent="-346075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PreparedStatement (semi-static SQL statements)</a:t>
            </a:r>
          </a:p>
          <a:p>
            <a:pPr marL="685800" lvl="1" indent="-346075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Calibri" pitchFamily="34" charset="0"/>
              </a:rPr>
              <a:t>CallableStatment</a:t>
            </a:r>
            <a:r>
              <a:rPr lang="en-US" dirty="0">
                <a:latin typeface="Calibri" pitchFamily="34" charset="0"/>
              </a:rPr>
              <a:t> (stored procedures)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latin typeface="Calibri" pitchFamily="34" charset="0"/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>
              <a:latin typeface="Calibri" pitchFamily="34" charset="0"/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>
              <a:latin typeface="Calibri" pitchFamily="34" charset="0"/>
            </a:endParaRPr>
          </a:p>
          <a:p>
            <a:pPr marL="284163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PreparedStatement class:</a:t>
            </a:r>
          </a:p>
          <a:p>
            <a:pPr marL="346075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600" dirty="0">
                <a:latin typeface="Calibri" pitchFamily="34" charset="0"/>
              </a:rPr>
              <a:t>Used to create precompiled, </a:t>
            </a:r>
            <a:r>
              <a:rPr lang="en-US" sz="2600" b="1" dirty="0">
                <a:solidFill>
                  <a:srgbClr val="EF6F0F"/>
                </a:solidFill>
                <a:latin typeface="Calibri" pitchFamily="34" charset="0"/>
              </a:rPr>
              <a:t>parameterized SQL statements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117763" y="2362200"/>
            <a:ext cx="489204" cy="484632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4944B75-47C1-F51F-07C8-CE06D49A9B97}"/>
              </a:ext>
            </a:extLst>
          </p:cNvPr>
          <p:cNvSpPr/>
          <p:nvPr/>
        </p:nvSpPr>
        <p:spPr>
          <a:xfrm>
            <a:off x="4944133" y="3657600"/>
            <a:ext cx="3770376" cy="1447800"/>
          </a:xfrm>
          <a:prstGeom prst="wedgeRoundRectCallout">
            <a:avLst>
              <a:gd name="adj1" fmla="val -33877"/>
              <a:gd name="adj2" fmla="val 98385"/>
              <a:gd name="adj3" fmla="val 16667"/>
            </a:avLst>
          </a:prstGeom>
          <a:solidFill>
            <a:srgbClr val="9A767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ts val="2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SQL structure is fixed</a:t>
            </a:r>
          </a:p>
          <a:p>
            <a:pPr marL="228600" indent="-2286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Values of parameters are determined at runtime</a:t>
            </a:r>
          </a:p>
        </p:txBody>
      </p:sp>
    </p:spTree>
    <p:extLst>
      <p:ext uri="{BB962C8B-B14F-4D97-AF65-F5344CB8AC3E}">
        <p14:creationId xmlns:p14="http://schemas.microsoft.com/office/powerpoint/2010/main" val="1810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/>
              <a:t>PreparedStatement Object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38300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String 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=“INSERT INTO Sailors VALUES(?,?,?,?)”;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Arial Unicode MS" pitchFamily="34" charset="-128"/>
              </a:rPr>
              <a:t>PreparedStatment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>
                <a:latin typeface="Arial Unicode MS" pitchFamily="34" charset="-128"/>
              </a:rPr>
              <a:t>=</a:t>
            </a:r>
            <a:r>
              <a:rPr lang="en-US" sz="2400" dirty="0" err="1">
                <a:latin typeface="Arial Unicode MS" pitchFamily="34" charset="-128"/>
              </a:rPr>
              <a:t>con.prepareStatement</a:t>
            </a:r>
            <a:r>
              <a:rPr lang="en-US" sz="2400" dirty="0">
                <a:latin typeface="Arial Unicode MS" pitchFamily="34" charset="-128"/>
              </a:rPr>
              <a:t>(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7117747" y="463550"/>
            <a:ext cx="1676400" cy="765175"/>
          </a:xfrm>
          <a:prstGeom prst="wedgeRoundRectCallout">
            <a:avLst>
              <a:gd name="adj1" fmla="val -36666"/>
              <a:gd name="adj2" fmla="val 102871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Parameterized SQL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514600" y="2933271"/>
            <a:ext cx="1600200" cy="1295400"/>
          </a:xfrm>
          <a:prstGeom prst="wedgeRoundRectCallout">
            <a:avLst>
              <a:gd name="adj1" fmla="val 62880"/>
              <a:gd name="adj2" fmla="val -91279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0" anchor="ctr"/>
          <a:lstStyle/>
          <a:p>
            <a:pPr eaLnBrk="0" hangingPunct="0">
              <a:lnSpc>
                <a:spcPts val="2300"/>
              </a:lnSpc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“con” is a database object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FFEF6205-3CF7-4297-8DFD-4439516F2F43}"/>
              </a:ext>
            </a:extLst>
          </p:cNvPr>
          <p:cNvSpPr/>
          <p:nvPr/>
        </p:nvSpPr>
        <p:spPr bwMode="auto">
          <a:xfrm>
            <a:off x="5562600" y="3048000"/>
            <a:ext cx="2667000" cy="1752600"/>
          </a:xfrm>
          <a:prstGeom prst="wedgeRoundRectCallout">
            <a:avLst>
              <a:gd name="adj1" fmla="val -33304"/>
              <a:gd name="adj2" fmla="val -82903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0" anchor="ctr"/>
          <a:lstStyle/>
          <a:p>
            <a:pPr eaLnBrk="0" hangingPunct="0">
              <a:lnSpc>
                <a:spcPts val="23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Use the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prepareStatement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method to create an “SQL” object for con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26A9BD-7D7E-4DE4-8075-F694488A7367}"/>
              </a:ext>
            </a:extLst>
          </p:cNvPr>
          <p:cNvSpPr txBox="1"/>
          <p:nvPr/>
        </p:nvSpPr>
        <p:spPr>
          <a:xfrm>
            <a:off x="914400" y="52197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SQL statements are submitted to DBMS as a parameter in an API call</a:t>
            </a:r>
          </a:p>
        </p:txBody>
      </p:sp>
    </p:spTree>
    <p:extLst>
      <p:ext uri="{BB962C8B-B14F-4D97-AF65-F5344CB8AC3E}">
        <p14:creationId xmlns:p14="http://schemas.microsoft.com/office/powerpoint/2010/main" val="23144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85800" y="2819400"/>
            <a:ext cx="3962400" cy="17526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/>
              <a:t>PreparedStatement Object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38300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String 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=“INSERT INTO Sailors VALUES(?,?,?,?)”;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Arial Unicode MS" pitchFamily="34" charset="-128"/>
              </a:rPr>
              <a:t>PreparedStatment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>
                <a:latin typeface="Arial Unicode MS" pitchFamily="34" charset="-128"/>
              </a:rPr>
              <a:t>=</a:t>
            </a:r>
            <a:r>
              <a:rPr lang="en-US" sz="2400" dirty="0" err="1">
                <a:latin typeface="Arial Unicode MS" pitchFamily="34" charset="-128"/>
              </a:rPr>
              <a:t>con.prepareStatement</a:t>
            </a:r>
            <a:r>
              <a:rPr lang="en-US" sz="2400" dirty="0">
                <a:latin typeface="Arial Unicode MS" pitchFamily="34" charset="-128"/>
              </a:rPr>
              <a:t>(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.clearParameters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.setInt</a:t>
            </a:r>
            <a:r>
              <a:rPr lang="en-US" sz="2400" dirty="0">
                <a:latin typeface="Arial Unicode MS" pitchFamily="34" charset="-128"/>
              </a:rPr>
              <a:t>(1,sid);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.setString</a:t>
            </a:r>
            <a:r>
              <a:rPr lang="en-US" sz="2400" dirty="0">
                <a:latin typeface="Arial Unicode MS" pitchFamily="34" charset="-128"/>
              </a:rPr>
              <a:t>(2,sname);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.setInt</a:t>
            </a:r>
            <a:r>
              <a:rPr lang="en-US" sz="2400" dirty="0">
                <a:latin typeface="Arial Unicode MS" pitchFamily="34" charset="-128"/>
              </a:rPr>
              <a:t>(3, rating);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.setFloat</a:t>
            </a:r>
            <a:r>
              <a:rPr lang="en-US" sz="2400" dirty="0">
                <a:latin typeface="Arial Unicode MS" pitchFamily="34" charset="-128"/>
              </a:rPr>
              <a:t>(4,age);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int </a:t>
            </a:r>
            <a:r>
              <a:rPr lang="en-US" sz="2400" dirty="0" err="1">
                <a:latin typeface="Arial Unicode MS" pitchFamily="34" charset="-128"/>
              </a:rPr>
              <a:t>numRows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.executeUpdate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7086600" y="533400"/>
            <a:ext cx="1828800" cy="765175"/>
          </a:xfrm>
          <a:prstGeom prst="wedgeRoundRectCallout">
            <a:avLst>
              <a:gd name="adj1" fmla="val -36666"/>
              <a:gd name="adj2" fmla="val 102871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Four parameters</a:t>
            </a:r>
          </a:p>
          <a:p>
            <a:pPr algn="ctr" eaLnBrk="0" hangingPunct="0">
              <a:lnSpc>
                <a:spcPts val="23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Place holders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105400" y="3276600"/>
            <a:ext cx="2802835" cy="1066800"/>
          </a:xfrm>
          <a:prstGeom prst="wedgeRoundRectCallout">
            <a:avLst>
              <a:gd name="adj1" fmla="val -72313"/>
              <a:gd name="adj2" fmla="val -32181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0"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Setting parameter values.</a:t>
            </a:r>
          </a:p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sid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sname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, rating, age are java variables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893365" y="2590800"/>
            <a:ext cx="2802835" cy="457200"/>
          </a:xfrm>
          <a:prstGeom prst="wedgeRoundRectCallout">
            <a:avLst>
              <a:gd name="adj1" fmla="val -72388"/>
              <a:gd name="adj2" fmla="val -33949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0"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Good style to always clear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572000" y="5638800"/>
            <a:ext cx="2895600" cy="685800"/>
          </a:xfrm>
          <a:prstGeom prst="wedgeRoundRectCallout">
            <a:avLst>
              <a:gd name="adj1" fmla="val -35176"/>
              <a:gd name="adj2" fmla="val -96408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0"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Use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executeUpdate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() when no rows are returned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066800" y="5723559"/>
            <a:ext cx="1676400" cy="765175"/>
          </a:xfrm>
          <a:prstGeom prst="wedgeRoundRectCallout">
            <a:avLst>
              <a:gd name="adj1" fmla="val -9178"/>
              <a:gd name="adj2" fmla="val -97266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0"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Number of rows modified</a:t>
            </a:r>
          </a:p>
        </p:txBody>
      </p:sp>
    </p:spTree>
    <p:extLst>
      <p:ext uri="{BB962C8B-B14F-4D97-AF65-F5344CB8AC3E}">
        <p14:creationId xmlns:p14="http://schemas.microsoft.com/office/powerpoint/2010/main" val="359502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85800" y="2819400"/>
            <a:ext cx="3962400" cy="17526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/>
              <a:t>PreparedStatement Object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38300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String 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=“INSERT INTO Sailors VALUES(?,?,?,?)”;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Arial Unicode MS" pitchFamily="34" charset="-128"/>
              </a:rPr>
              <a:t>PreparedStatment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>
                <a:latin typeface="Arial Unicode MS" pitchFamily="34" charset="-128"/>
              </a:rPr>
              <a:t>=</a:t>
            </a:r>
            <a:r>
              <a:rPr lang="en-US" sz="2400" dirty="0" err="1">
                <a:latin typeface="Arial Unicode MS" pitchFamily="34" charset="-128"/>
              </a:rPr>
              <a:t>con.prepareStatement</a:t>
            </a:r>
            <a:r>
              <a:rPr lang="en-US" sz="2400" dirty="0">
                <a:latin typeface="Arial Unicode MS" pitchFamily="34" charset="-128"/>
              </a:rPr>
              <a:t>(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.clearParameters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.setInt</a:t>
            </a:r>
            <a:r>
              <a:rPr lang="en-US" sz="2400" dirty="0">
                <a:latin typeface="Arial Unicode MS" pitchFamily="34" charset="-128"/>
              </a:rPr>
              <a:t>(1,sid);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.setString</a:t>
            </a:r>
            <a:r>
              <a:rPr lang="en-US" sz="2400" dirty="0">
                <a:latin typeface="Arial Unicode MS" pitchFamily="34" charset="-128"/>
              </a:rPr>
              <a:t>(2,sname);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.setInt</a:t>
            </a:r>
            <a:r>
              <a:rPr lang="en-US" sz="2400" dirty="0">
                <a:latin typeface="Arial Unicode MS" pitchFamily="34" charset="-128"/>
              </a:rPr>
              <a:t>(3, rating);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.setFloat</a:t>
            </a:r>
            <a:r>
              <a:rPr lang="en-US" sz="2400" dirty="0">
                <a:latin typeface="Arial Unicode MS" pitchFamily="34" charset="-128"/>
              </a:rPr>
              <a:t>(4,age);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int </a:t>
            </a:r>
            <a:r>
              <a:rPr lang="en-US" sz="2400" dirty="0" err="1">
                <a:latin typeface="Arial Unicode MS" pitchFamily="34" charset="-128"/>
              </a:rPr>
              <a:t>numRows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.executeUpdate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85EC9-FB9C-4036-8B9E-7D37C28A4950}"/>
              </a:ext>
            </a:extLst>
          </p:cNvPr>
          <p:cNvSpPr/>
          <p:nvPr/>
        </p:nvSpPr>
        <p:spPr>
          <a:xfrm>
            <a:off x="2743200" y="1646238"/>
            <a:ext cx="3124200" cy="381000"/>
          </a:xfrm>
          <a:prstGeom prst="roundRect">
            <a:avLst/>
          </a:prstGeom>
          <a:solidFill>
            <a:srgbClr val="00B0F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1"/>
          <a:lstStyle/>
          <a:p>
            <a:pPr algn="ctr"/>
            <a:r>
              <a:rPr lang="en-US" sz="2800" b="1" dirty="0"/>
              <a:t>Step 1:  Write SQL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8A8944-BD32-460F-ADA6-8605D73534F2}"/>
              </a:ext>
            </a:extLst>
          </p:cNvPr>
          <p:cNvSpPr/>
          <p:nvPr/>
        </p:nvSpPr>
        <p:spPr>
          <a:xfrm>
            <a:off x="3200400" y="2057400"/>
            <a:ext cx="4038600" cy="381000"/>
          </a:xfrm>
          <a:prstGeom prst="roundRect">
            <a:avLst/>
          </a:prstGeom>
          <a:solidFill>
            <a:srgbClr val="00B0F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1"/>
          <a:lstStyle/>
          <a:p>
            <a:pPr algn="ctr"/>
            <a:r>
              <a:rPr lang="en-US" sz="2800" b="1" dirty="0"/>
              <a:t>Step 2:  Create SQL object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293C3-A27F-49C3-9827-C3F70D34E766}"/>
              </a:ext>
            </a:extLst>
          </p:cNvPr>
          <p:cNvSpPr/>
          <p:nvPr/>
        </p:nvSpPr>
        <p:spPr>
          <a:xfrm>
            <a:off x="2133600" y="3429000"/>
            <a:ext cx="5334000" cy="381000"/>
          </a:xfrm>
          <a:prstGeom prst="roundRect">
            <a:avLst/>
          </a:prstGeom>
          <a:solidFill>
            <a:srgbClr val="00B0F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1"/>
          <a:lstStyle/>
          <a:p>
            <a:pPr algn="ctr"/>
            <a:r>
              <a:rPr lang="en-US" sz="2800" b="1" dirty="0"/>
              <a:t>Step 3:  Set the parameter values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71DB7F-7A9B-4B8E-9C2F-610D64DEF5C7}"/>
              </a:ext>
            </a:extLst>
          </p:cNvPr>
          <p:cNvSpPr/>
          <p:nvPr/>
        </p:nvSpPr>
        <p:spPr>
          <a:xfrm>
            <a:off x="4191000" y="4943231"/>
            <a:ext cx="4038600" cy="381000"/>
          </a:xfrm>
          <a:prstGeom prst="roundRect">
            <a:avLst/>
          </a:prstGeom>
          <a:solidFill>
            <a:srgbClr val="00B0F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1"/>
          <a:lstStyle/>
          <a:p>
            <a:pPr algn="ctr"/>
            <a:r>
              <a:rPr lang="en-US" sz="2800" b="1" dirty="0"/>
              <a:t>Step 4:  Submit the SQL</a:t>
            </a:r>
          </a:p>
        </p:txBody>
      </p:sp>
    </p:spTree>
    <p:extLst>
      <p:ext uri="{BB962C8B-B14F-4D97-AF65-F5344CB8AC3E}">
        <p14:creationId xmlns:p14="http://schemas.microsoft.com/office/powerpoint/2010/main" val="3469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43815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SQL in application code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Embedded SQL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Cursors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Dynamic SQL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JDBC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SQLJ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Stored procedures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4375809" cy="178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hkpuadmin\AppData\Local\Microsoft\Windows\Temporary Internet Files\Content.IE5\OD5SO6LJ\MC9004418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19600"/>
            <a:ext cx="1758950" cy="1552575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6096000" y="4367352"/>
            <a:ext cx="914400" cy="553331"/>
          </a:xfrm>
          <a:prstGeom prst="wedgeEllipseCallout">
            <a:avLst>
              <a:gd name="adj1" fmla="val -42416"/>
              <a:gd name="adj2" fmla="val 51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>
            <a:scene3d>
              <a:camera prst="orthographicFront"/>
              <a:lightRig rig="threePt" dir="t"/>
            </a:scene3d>
            <a:sp3d prstMaterial="softEdge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Done!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53147" y="1214425"/>
            <a:ext cx="3827125" cy="1657220"/>
            <a:chOff x="6363138" y="1378674"/>
            <a:chExt cx="3827125" cy="1657220"/>
          </a:xfrm>
        </p:grpSpPr>
        <p:pic>
          <p:nvPicPr>
            <p:cNvPr id="1026" name="Picture 2" descr="http://i123.photobucket.com/albums/o288/scarru/Smilies/FINGER-HAND-POINTING-DOWN_zps6d6e4d6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138" y="2106487"/>
              <a:ext cx="929406" cy="9294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18072" y="1378674"/>
              <a:ext cx="3572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This chapter – How to use DBMS from applications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95096B-BF24-FE1A-BFBA-63973EADEC90}"/>
              </a:ext>
            </a:extLst>
          </p:cNvPr>
          <p:cNvSpPr/>
          <p:nvPr/>
        </p:nvSpPr>
        <p:spPr>
          <a:xfrm>
            <a:off x="6934200" y="2772934"/>
            <a:ext cx="1676400" cy="1875265"/>
          </a:xfrm>
          <a:prstGeom prst="roundRect">
            <a:avLst>
              <a:gd name="adj" fmla="val 777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C9EF8-AA3D-2566-45E8-32239A5B9C12}"/>
              </a:ext>
            </a:extLst>
          </p:cNvPr>
          <p:cNvSpPr txBox="1"/>
          <p:nvPr/>
        </p:nvSpPr>
        <p:spPr>
          <a:xfrm>
            <a:off x="7331295" y="4613310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29025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opping an envelope mailbox free clipart">
            <a:extLst>
              <a:ext uri="{FF2B5EF4-FFF2-40B4-BE49-F238E27FC236}">
                <a16:creationId xmlns:a16="http://schemas.microsoft.com/office/drawing/2014/main" id="{F5BBCE86-6A45-4EF5-A94A-084A11C6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99721"/>
            <a:ext cx="3204633" cy="33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685800" y="2819400"/>
            <a:ext cx="3962400" cy="17526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/>
              <a:t>PreparedStatement Object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38300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String 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=“INSERT INTO Sailors VALUES(?,?,?,?)”;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Arial Unicode MS" pitchFamily="34" charset="-128"/>
              </a:rPr>
              <a:t>PreparedStatment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>
                <a:latin typeface="Arial Unicode MS" pitchFamily="34" charset="-128"/>
              </a:rPr>
              <a:t>=</a:t>
            </a:r>
            <a:r>
              <a:rPr lang="en-US" sz="2400" dirty="0" err="1">
                <a:latin typeface="Arial Unicode MS" pitchFamily="34" charset="-128"/>
              </a:rPr>
              <a:t>con.prepareStatement</a:t>
            </a:r>
            <a:r>
              <a:rPr lang="en-US" sz="2400" dirty="0">
                <a:latin typeface="Arial Unicode MS" pitchFamily="34" charset="-128"/>
              </a:rPr>
              <a:t>(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.clearParameters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.setInt</a:t>
            </a:r>
            <a:r>
              <a:rPr lang="en-US" sz="2400" dirty="0">
                <a:latin typeface="Arial Unicode MS" pitchFamily="34" charset="-128"/>
              </a:rPr>
              <a:t>(1,sid);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.setString</a:t>
            </a:r>
            <a:r>
              <a:rPr lang="en-US" sz="2400" dirty="0">
                <a:latin typeface="Arial Unicode MS" pitchFamily="34" charset="-128"/>
              </a:rPr>
              <a:t>(2,sname);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.setInt</a:t>
            </a:r>
            <a:r>
              <a:rPr lang="en-US" sz="2400" dirty="0">
                <a:latin typeface="Arial Unicode MS" pitchFamily="34" charset="-128"/>
              </a:rPr>
              <a:t>(3, rating);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.setFloat</a:t>
            </a:r>
            <a:r>
              <a:rPr lang="en-US" sz="2400" dirty="0">
                <a:latin typeface="Arial Unicode MS" pitchFamily="34" charset="-128"/>
              </a:rPr>
              <a:t>(4,age);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int </a:t>
            </a:r>
            <a:r>
              <a:rPr lang="en-US" sz="2400" dirty="0" err="1">
                <a:latin typeface="Arial Unicode MS" pitchFamily="34" charset="-128"/>
              </a:rPr>
              <a:t>numRows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Arial Unicode MS" pitchFamily="34" charset="-128"/>
              </a:rPr>
              <a:t>pstmt</a:t>
            </a:r>
            <a:r>
              <a:rPr lang="en-US" sz="2400" dirty="0" err="1">
                <a:latin typeface="Arial Unicode MS" pitchFamily="34" charset="-128"/>
              </a:rPr>
              <a:t>.executeUpdate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D3CC70-B587-4330-A972-712920F6F154}"/>
              </a:ext>
            </a:extLst>
          </p:cNvPr>
          <p:cNvSpPr/>
          <p:nvPr/>
        </p:nvSpPr>
        <p:spPr>
          <a:xfrm rot="21147094">
            <a:off x="6438900" y="4578904"/>
            <a:ext cx="1295400" cy="457200"/>
          </a:xfrm>
          <a:prstGeom prst="roundRect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1"/>
          <a:lstStyle/>
          <a:p>
            <a:pPr algn="ctr"/>
            <a:r>
              <a:rPr lang="en-US" sz="4400" dirty="0"/>
              <a:t>con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1BA9E-6C86-449C-8A51-45786F0D114D}"/>
              </a:ext>
            </a:extLst>
          </p:cNvPr>
          <p:cNvSpPr txBox="1"/>
          <p:nvPr/>
        </p:nvSpPr>
        <p:spPr>
          <a:xfrm rot="530364">
            <a:off x="6325305" y="3702730"/>
            <a:ext cx="981359" cy="707886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dirty="0"/>
              <a:t>SQL</a:t>
            </a:r>
            <a:endParaRPr lang="en-US" sz="3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7659B8-367A-4D11-83F8-4CBA5DB7B87C}"/>
              </a:ext>
            </a:extLst>
          </p:cNvPr>
          <p:cNvCxnSpPr>
            <a:cxnSpLocks/>
          </p:cNvCxnSpPr>
          <p:nvPr/>
        </p:nvCxnSpPr>
        <p:spPr>
          <a:xfrm>
            <a:off x="4105788" y="2431276"/>
            <a:ext cx="2415544" cy="150578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748153B-B95E-4736-B91B-C23D6DB9700B}"/>
              </a:ext>
            </a:extLst>
          </p:cNvPr>
          <p:cNvSpPr/>
          <p:nvPr/>
        </p:nvSpPr>
        <p:spPr>
          <a:xfrm rot="21332811">
            <a:off x="6329756" y="4918615"/>
            <a:ext cx="1630576" cy="92333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JDBC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D0D0E7-17EC-4EE5-B95E-4A6B88FB217E}"/>
              </a:ext>
            </a:extLst>
          </p:cNvPr>
          <p:cNvCxnSpPr>
            <a:cxnSpLocks/>
          </p:cNvCxnSpPr>
          <p:nvPr/>
        </p:nvCxnSpPr>
        <p:spPr>
          <a:xfrm>
            <a:off x="4209942" y="3817124"/>
            <a:ext cx="2218221" cy="27296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CB2ECD-66A8-AB75-D59F-C7D4A2316C33}"/>
              </a:ext>
            </a:extLst>
          </p:cNvPr>
          <p:cNvCxnSpPr>
            <a:cxnSpLocks/>
          </p:cNvCxnSpPr>
          <p:nvPr/>
        </p:nvCxnSpPr>
        <p:spPr>
          <a:xfrm flipH="1">
            <a:off x="6955369" y="2431276"/>
            <a:ext cx="588431" cy="152232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12EC0E-1A0D-82E6-DB1A-04C1D3944507}"/>
              </a:ext>
            </a:extLst>
          </p:cNvPr>
          <p:cNvSpPr txBox="1"/>
          <p:nvPr/>
        </p:nvSpPr>
        <p:spPr>
          <a:xfrm rot="1920928">
            <a:off x="4541979" y="2870059"/>
            <a:ext cx="201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Buy a JDBC envelop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317A5-75E6-A96A-7CC4-9F63F9A7773A}"/>
              </a:ext>
            </a:extLst>
          </p:cNvPr>
          <p:cNvSpPr txBox="1"/>
          <p:nvPr/>
        </p:nvSpPr>
        <p:spPr>
          <a:xfrm rot="17473506">
            <a:off x="6398213" y="2842487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Insert content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D59047-0E2A-05AD-6D42-F46E33A89572}"/>
              </a:ext>
            </a:extLst>
          </p:cNvPr>
          <p:cNvSpPr txBox="1"/>
          <p:nvPr/>
        </p:nvSpPr>
        <p:spPr>
          <a:xfrm rot="355484">
            <a:off x="4561912" y="3915688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Insert content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361F9-6393-D61D-863C-891BC5059C44}"/>
              </a:ext>
            </a:extLst>
          </p:cNvPr>
          <p:cNvSpPr txBox="1"/>
          <p:nvPr/>
        </p:nvSpPr>
        <p:spPr>
          <a:xfrm rot="20712317">
            <a:off x="3679980" y="4422309"/>
            <a:ext cx="192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Drop the envelo</a:t>
            </a:r>
            <a:r>
              <a:rPr lang="en-US" dirty="0"/>
              <a:t>p </a:t>
            </a:r>
          </a:p>
        </p:txBody>
      </p:sp>
      <p:pic>
        <p:nvPicPr>
          <p:cNvPr id="7" name="Picture 4" descr="Mailbox mail clipart free clipart images 6 - ClipartBarn">
            <a:extLst>
              <a:ext uri="{FF2B5EF4-FFF2-40B4-BE49-F238E27FC236}">
                <a16:creationId xmlns:a16="http://schemas.microsoft.com/office/drawing/2014/main" id="{B53EA5FC-5BB4-4429-80A6-C0E9FA0E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97" y="2377504"/>
            <a:ext cx="856658" cy="8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19886-A24E-4CEB-9689-BFED8EB34DA7}"/>
              </a:ext>
            </a:extLst>
          </p:cNvPr>
          <p:cNvSpPr txBox="1"/>
          <p:nvPr/>
        </p:nvSpPr>
        <p:spPr>
          <a:xfrm>
            <a:off x="7948086" y="2819400"/>
            <a:ext cx="650408" cy="26161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USPS</a:t>
            </a:r>
          </a:p>
        </p:txBody>
      </p:sp>
      <p:pic>
        <p:nvPicPr>
          <p:cNvPr id="8" name="Picture 2" descr="Push - Free hands and gestures icons">
            <a:extLst>
              <a:ext uri="{FF2B5EF4-FFF2-40B4-BE49-F238E27FC236}">
                <a16:creationId xmlns:a16="http://schemas.microsoft.com/office/drawing/2014/main" id="{927EFD4A-B484-3D0A-1232-337CF1F6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951" y="3685150"/>
            <a:ext cx="1385290" cy="11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D52BE3-29BD-A4E5-051A-7BC2A63CDA13}"/>
              </a:ext>
            </a:extLst>
          </p:cNvPr>
          <p:cNvCxnSpPr>
            <a:cxnSpLocks/>
          </p:cNvCxnSpPr>
          <p:nvPr/>
        </p:nvCxnSpPr>
        <p:spPr>
          <a:xfrm flipV="1">
            <a:off x="3967417" y="4606220"/>
            <a:ext cx="1429373" cy="37761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13F9558-BEA6-FDF7-CE98-C04B9D0C95DB}"/>
              </a:ext>
            </a:extLst>
          </p:cNvPr>
          <p:cNvSpPr/>
          <p:nvPr/>
        </p:nvSpPr>
        <p:spPr>
          <a:xfrm>
            <a:off x="5715000" y="5903854"/>
            <a:ext cx="517277" cy="542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153400" cy="556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200"/>
              </a:lnSpc>
              <a:spcAft>
                <a:spcPts val="1200"/>
              </a:spcAft>
              <a:defRPr/>
            </a:pPr>
            <a:r>
              <a:rPr lang="en-US" sz="3500" dirty="0" err="1">
                <a:latin typeface="Calibri" pitchFamily="34" charset="0"/>
              </a:rPr>
              <a:t>PreparedStatement.</a:t>
            </a:r>
            <a:r>
              <a:rPr lang="en-US" sz="35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executeUpdate</a:t>
            </a:r>
            <a:r>
              <a:rPr lang="en-US" sz="3500" dirty="0">
                <a:latin typeface="Calibri" pitchFamily="34" charset="0"/>
              </a:rPr>
              <a:t> only returns the </a:t>
            </a:r>
            <a:r>
              <a:rPr lang="en-US" sz="3500" dirty="0">
                <a:solidFill>
                  <a:srgbClr val="2042EE"/>
                </a:solidFill>
                <a:latin typeface="Calibri" pitchFamily="34" charset="0"/>
              </a:rPr>
              <a:t>number</a:t>
            </a:r>
            <a:r>
              <a:rPr lang="en-US" sz="3500" dirty="0">
                <a:latin typeface="Calibri" pitchFamily="34" charset="0"/>
              </a:rPr>
              <a:t> of affected records</a:t>
            </a:r>
          </a:p>
          <a:p>
            <a:pPr marL="800100" lvl="2" indent="0">
              <a:lnSpc>
                <a:spcPts val="3200"/>
              </a:lnSpc>
              <a:spcAft>
                <a:spcPts val="1200"/>
              </a:spcAft>
              <a:buNone/>
              <a:tabLst>
                <a:tab pos="1539875" algn="l"/>
              </a:tabLst>
              <a:defRPr/>
            </a:pPr>
            <a:r>
              <a:rPr lang="en-US" sz="2800" dirty="0">
                <a:latin typeface="Arial Unicode MS" pitchFamily="34" charset="-128"/>
              </a:rPr>
              <a:t>int </a:t>
            </a:r>
            <a:r>
              <a:rPr lang="en-US" sz="2800" dirty="0" err="1">
                <a:latin typeface="Arial Unicode MS" pitchFamily="34" charset="-128"/>
              </a:rPr>
              <a:t>numRows</a:t>
            </a:r>
            <a:r>
              <a:rPr lang="en-US" sz="2800" dirty="0">
                <a:latin typeface="Arial Unicode MS" pitchFamily="34" charset="-128"/>
              </a:rPr>
              <a:t> = </a:t>
            </a:r>
            <a:r>
              <a:rPr lang="en-US" sz="2800" dirty="0" err="1">
                <a:latin typeface="Arial Unicode MS" pitchFamily="34" charset="-128"/>
              </a:rPr>
              <a:t>pstmt.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executeUpdate</a:t>
            </a:r>
            <a:r>
              <a:rPr lang="en-US" sz="2800" dirty="0">
                <a:latin typeface="Arial Unicode MS" pitchFamily="34" charset="-128"/>
              </a:rPr>
              <a:t>();</a:t>
            </a:r>
            <a:endParaRPr lang="en-US" sz="2700" dirty="0">
              <a:latin typeface="Calibri" pitchFamily="34" charset="0"/>
            </a:endParaRPr>
          </a:p>
          <a:p>
            <a:pPr>
              <a:lnSpc>
                <a:spcPts val="3200"/>
              </a:lnSpc>
              <a:spcAft>
                <a:spcPts val="900"/>
              </a:spcAft>
              <a:defRPr/>
            </a:pPr>
            <a:r>
              <a:rPr lang="en-US" sz="3500" dirty="0" err="1">
                <a:latin typeface="Calibri" pitchFamily="34" charset="0"/>
              </a:rPr>
              <a:t>PreparedStatement.</a:t>
            </a:r>
            <a:r>
              <a:rPr lang="en-US" sz="35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executeQuery</a:t>
            </a:r>
            <a:r>
              <a:rPr lang="en-US" sz="3500" dirty="0">
                <a:latin typeface="Calibri" pitchFamily="34" charset="0"/>
              </a:rPr>
              <a:t> returns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data</a:t>
            </a:r>
            <a:r>
              <a:rPr lang="en-US" sz="3500" dirty="0">
                <a:latin typeface="Calibri" pitchFamily="34" charset="0"/>
              </a:rPr>
              <a:t>, encapsulated in a </a:t>
            </a:r>
            <a:r>
              <a:rPr lang="en-US" sz="3500" dirty="0" err="1">
                <a:solidFill>
                  <a:srgbClr val="2042EE"/>
                </a:solidFill>
                <a:latin typeface="Calibri" pitchFamily="34" charset="0"/>
              </a:rPr>
              <a:t>ResultSet</a:t>
            </a:r>
            <a:r>
              <a:rPr lang="en-US" sz="3500" dirty="0">
                <a:solidFill>
                  <a:srgbClr val="2042EE"/>
                </a:solidFill>
                <a:latin typeface="Calibri" pitchFamily="34" charset="0"/>
              </a:rPr>
              <a:t> </a:t>
            </a:r>
            <a:r>
              <a:rPr lang="en-US" sz="3500" dirty="0">
                <a:latin typeface="Calibri" pitchFamily="34" charset="0"/>
              </a:rPr>
              <a:t>object</a:t>
            </a:r>
          </a:p>
          <a:p>
            <a:pPr marL="800100" lvl="2" indent="0">
              <a:lnSpc>
                <a:spcPts val="3200"/>
              </a:lnSpc>
              <a:spcAft>
                <a:spcPts val="1200"/>
              </a:spcAft>
              <a:buNone/>
              <a:tabLst>
                <a:tab pos="1601788" algn="l"/>
              </a:tabLst>
              <a:defRPr/>
            </a:pPr>
            <a:r>
              <a:rPr lang="en-US" sz="2800" dirty="0" err="1">
                <a:latin typeface="Arial Unicode MS" pitchFamily="34" charset="-128"/>
              </a:rPr>
              <a:t>ResultSet</a:t>
            </a:r>
            <a:r>
              <a:rPr lang="en-US" sz="2800" dirty="0">
                <a:latin typeface="Arial Unicode MS" pitchFamily="34" charset="-128"/>
              </a:rPr>
              <a:t>  </a:t>
            </a:r>
            <a:r>
              <a:rPr lang="en-US" sz="2800" dirty="0" err="1">
                <a:latin typeface="Arial Unicode MS" pitchFamily="34" charset="-128"/>
              </a:rPr>
              <a:t>rs</a:t>
            </a:r>
            <a:r>
              <a:rPr lang="en-US" sz="2800" dirty="0">
                <a:latin typeface="Arial Unicode MS" pitchFamily="34" charset="-128"/>
              </a:rPr>
              <a:t>=</a:t>
            </a:r>
            <a:r>
              <a:rPr lang="en-US" sz="2800" dirty="0" err="1">
                <a:latin typeface="Arial Unicode MS" pitchFamily="34" charset="-128"/>
              </a:rPr>
              <a:t>pstmt.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executeQuery</a:t>
            </a:r>
            <a:r>
              <a:rPr lang="en-US" sz="2800" dirty="0">
                <a:latin typeface="Arial Unicode MS" pitchFamily="34" charset="-128"/>
              </a:rPr>
              <a:t>();</a:t>
            </a:r>
            <a:endParaRPr lang="en-US" sz="2700" dirty="0">
              <a:latin typeface="Calibri" pitchFamily="34" charset="0"/>
            </a:endParaRP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3300" dirty="0" err="1">
                <a:latin typeface="Calibri" pitchFamily="34" charset="0"/>
              </a:rPr>
              <a:t>ResultSet</a:t>
            </a:r>
            <a:r>
              <a:rPr lang="en-US" sz="3300" dirty="0">
                <a:latin typeface="Calibri" pitchFamily="34" charset="0"/>
              </a:rPr>
              <a:t> provides a </a:t>
            </a:r>
            <a:r>
              <a:rPr lang="en-US" sz="3300" dirty="0">
                <a:solidFill>
                  <a:srgbClr val="7030A0"/>
                </a:solidFill>
                <a:latin typeface="Calibri" pitchFamily="34" charset="0"/>
              </a:rPr>
              <a:t>cursor </a:t>
            </a:r>
            <a:r>
              <a:rPr lang="en-US" sz="3300" dirty="0">
                <a:latin typeface="Calibri" pitchFamily="34" charset="0"/>
              </a:rPr>
              <a:t>to scan the ite</a:t>
            </a:r>
            <a:r>
              <a:rPr lang="en-US" sz="3300" dirty="0">
                <a:solidFill>
                  <a:srgbClr val="7030A0"/>
                </a:solidFill>
                <a:latin typeface="Calibri" pitchFamily="34" charset="0"/>
              </a:rPr>
              <a:t>ms</a:t>
            </a:r>
          </a:p>
          <a:p>
            <a:pPr lvl="2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800" dirty="0">
                <a:latin typeface="Calibri" pitchFamily="34" charset="0"/>
              </a:rPr>
              <a:t>Allows us to read one row at a time</a:t>
            </a:r>
          </a:p>
          <a:p>
            <a:pPr lvl="2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800" dirty="0">
                <a:latin typeface="Calibri" pitchFamily="34" charset="0"/>
              </a:rPr>
              <a:t>Initially, the ResultSet is positioned </a:t>
            </a:r>
            <a:r>
              <a:rPr lang="en-US" sz="2800" u="sng" dirty="0">
                <a:latin typeface="Calibri" pitchFamily="34" charset="0"/>
              </a:rPr>
              <a:t>before</a:t>
            </a:r>
            <a:r>
              <a:rPr lang="en-US" sz="2800" dirty="0">
                <a:latin typeface="Calibri" pitchFamily="34" charset="0"/>
              </a:rPr>
              <a:t> the first row</a:t>
            </a:r>
          </a:p>
          <a:p>
            <a:pPr lvl="2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2800" dirty="0">
                <a:latin typeface="Calibri" pitchFamily="34" charset="0"/>
              </a:rPr>
              <a:t>Use next() to read the next row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latin typeface="Calibri" pitchFamily="34" charset="0"/>
              </a:rPr>
              <a:t>next() returns false if there are no more rows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36630-F9C2-70B4-097D-28AAA523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019800" y="4114800"/>
            <a:ext cx="2912175" cy="28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ResultSet Example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657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err="1">
                <a:latin typeface="Arial Unicode MS" pitchFamily="34" charset="-128"/>
              </a:rPr>
              <a:t>ResultSet</a:t>
            </a:r>
            <a:r>
              <a:rPr lang="en-US" sz="3200" dirty="0">
                <a:latin typeface="Arial Unicode MS" pitchFamily="34" charset="-128"/>
              </a:rPr>
              <a:t>  </a:t>
            </a:r>
            <a:r>
              <a:rPr lang="en-US" sz="3200" dirty="0" err="1">
                <a:latin typeface="Arial Unicode MS" pitchFamily="34" charset="-128"/>
              </a:rPr>
              <a:t>rs</a:t>
            </a:r>
            <a:r>
              <a:rPr lang="en-US" sz="3200" dirty="0">
                <a:latin typeface="Arial Unicode MS" pitchFamily="34" charset="-128"/>
              </a:rPr>
              <a:t>=</a:t>
            </a:r>
            <a:r>
              <a:rPr lang="en-US" sz="3200" dirty="0" err="1">
                <a:latin typeface="Arial Unicode MS" pitchFamily="34" charset="-128"/>
              </a:rPr>
              <a:t>pstmt.executeQuery</a:t>
            </a:r>
            <a:r>
              <a:rPr lang="en-US" sz="32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7030A0"/>
                </a:solidFill>
                <a:latin typeface="Arial Unicode MS" pitchFamily="34" charset="-128"/>
              </a:rPr>
              <a:t>                                 // </a:t>
            </a:r>
            <a:r>
              <a:rPr lang="en-US" sz="3200" dirty="0" err="1">
                <a:solidFill>
                  <a:srgbClr val="7030A0"/>
                </a:solidFill>
                <a:latin typeface="Arial Unicode MS" pitchFamily="34" charset="-128"/>
              </a:rPr>
              <a:t>rs</a:t>
            </a:r>
            <a:r>
              <a:rPr lang="en-US" sz="3200" dirty="0">
                <a:solidFill>
                  <a:srgbClr val="7030A0"/>
                </a:solidFill>
                <a:latin typeface="Arial Unicode MS" pitchFamily="34" charset="-128"/>
              </a:rPr>
              <a:t> is now a cursor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>
                <a:latin typeface="Arial Unicode MS" pitchFamily="34" charset="-128"/>
              </a:rPr>
              <a:t>While (</a:t>
            </a:r>
            <a:r>
              <a:rPr lang="en-US" sz="3200" dirty="0" err="1">
                <a:latin typeface="Arial Unicode MS" pitchFamily="34" charset="-128"/>
              </a:rPr>
              <a:t>rs.next</a:t>
            </a:r>
            <a:r>
              <a:rPr lang="en-US" sz="3200" dirty="0">
                <a:latin typeface="Arial Unicode MS" pitchFamily="34" charset="-128"/>
              </a:rPr>
              <a:t>())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>
                <a:latin typeface="Arial Unicode MS" pitchFamily="34" charset="-128"/>
              </a:rPr>
              <a:t> 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// process the data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>
                <a:latin typeface="Arial Unicode MS" pitchFamily="34" charset="-128"/>
              </a:rPr>
              <a:t>}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236916" y="4924086"/>
            <a:ext cx="2971800" cy="1752600"/>
          </a:xfrm>
          <a:prstGeom prst="wedgeEllipseCallout">
            <a:avLst>
              <a:gd name="adj1" fmla="val -45510"/>
              <a:gd name="adj2" fmla="val -56736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>
              <a:lnSpc>
                <a:spcPts val="2000"/>
              </a:lnSpc>
            </a:pPr>
            <a:r>
              <a:rPr lang="en-US" altLang="zh-TW" sz="2100" dirty="0"/>
              <a:t>Use while loop to process one </a:t>
            </a:r>
            <a:r>
              <a:rPr lang="en-US" altLang="zh-TW" sz="2100" dirty="0" err="1"/>
              <a:t>tuple</a:t>
            </a:r>
            <a:r>
              <a:rPr lang="en-US" altLang="zh-TW" sz="2100" dirty="0"/>
              <a:t> each iteration until end of result set</a:t>
            </a:r>
            <a:endParaRPr lang="zh-TW" altLang="en-US" sz="2100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05200" y="1671259"/>
            <a:ext cx="2286000" cy="765175"/>
          </a:xfrm>
          <a:prstGeom prst="wedgeRoundRectCallout">
            <a:avLst>
              <a:gd name="adj1" fmla="val -31495"/>
              <a:gd name="adj2" fmla="val 89494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PreparedStatement</a:t>
            </a:r>
          </a:p>
          <a:p>
            <a:pPr algn="ctr" eaLnBrk="0" hangingPunct="0">
              <a:lnSpc>
                <a:spcPts val="23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Object ‘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pstmt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’</a:t>
            </a:r>
          </a:p>
        </p:txBody>
      </p:sp>
      <p:pic>
        <p:nvPicPr>
          <p:cNvPr id="2050" name="Picture 2" descr="Image result for slides viewer free clipart">
            <a:extLst>
              <a:ext uri="{FF2B5EF4-FFF2-40B4-BE49-F238E27FC236}">
                <a16:creationId xmlns:a16="http://schemas.microsoft.com/office/drawing/2014/main" id="{1A31529F-2045-4A19-B684-100C361A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25" y="3810000"/>
            <a:ext cx="2221775" cy="22004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ResultSet Methods (1)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71625"/>
          <a:ext cx="7543800" cy="46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POSITIONING</a:t>
                      </a:r>
                      <a:r>
                        <a:rPr lang="en-US" sz="28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THE CURSOR</a:t>
                      </a:r>
                      <a:endParaRPr 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9" marB="45719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08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next()</a:t>
                      </a:r>
                    </a:p>
                  </a:txBody>
                  <a:tcPr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Move</a:t>
                      </a:r>
                      <a:r>
                        <a:rPr lang="en-US" sz="28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to next row</a:t>
                      </a:r>
                      <a:endParaRPr 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408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previous()</a:t>
                      </a:r>
                    </a:p>
                  </a:txBody>
                  <a:tcPr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Moves back one row</a:t>
                      </a:r>
                    </a:p>
                  </a:txBody>
                  <a:tcPr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6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absolute(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int</a:t>
                      </a:r>
                      <a:r>
                        <a:rPr lang="en-US" sz="2400" dirty="0">
                          <a:latin typeface="Calibri" pitchFamily="34" charset="0"/>
                        </a:rPr>
                        <a:t> num) 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itchFamily="34" charset="0"/>
                        </a:rPr>
                        <a:t>Moves to the row with the specified number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6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relative(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int</a:t>
                      </a:r>
                      <a:r>
                        <a:rPr lang="en-US" sz="2400" dirty="0">
                          <a:latin typeface="Calibri" pitchFamily="34" charset="0"/>
                        </a:rPr>
                        <a:t> num) 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itchFamily="34" charset="0"/>
                        </a:rPr>
                        <a:t>Moves forward or backward (if negative)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first() 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itchFamily="34" charset="0"/>
                        </a:rPr>
                        <a:t>Moves to the first row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Last()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itchFamily="34" charset="0"/>
                        </a:rPr>
                        <a:t>Moves</a:t>
                      </a:r>
                      <a:r>
                        <a:rPr lang="en-US" sz="2800" baseline="0" dirty="0">
                          <a:latin typeface="Calibri" pitchFamily="34" charset="0"/>
                        </a:rPr>
                        <a:t> to the last row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208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ResultSet Methods (1)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165C34-437B-69CC-5F4B-025D70EF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16710"/>
              </p:ext>
            </p:extLst>
          </p:nvPr>
        </p:nvGraphicFramePr>
        <p:xfrm>
          <a:off x="4114800" y="3166774"/>
          <a:ext cx="3657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73484908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720491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65890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4591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sname</a:t>
                      </a:r>
                      <a:endParaRPr lang="en-US" sz="2400" dirty="0"/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rating</a:t>
                      </a: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 marL="0" marR="0" marT="0" anchor="ctr" anchorCtr="1"/>
                </a:tc>
                <a:extLst>
                  <a:ext uri="{0D108BD9-81ED-4DB2-BD59-A6C34878D82A}">
                    <a16:rowId xmlns:a16="http://schemas.microsoft.com/office/drawing/2014/main" val="41573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dustin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24435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brandon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408966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emily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377620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45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trevor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1765007009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EA923033-3A83-C6FA-F989-C92DE633D29A}"/>
              </a:ext>
            </a:extLst>
          </p:cNvPr>
          <p:cNvSpPr/>
          <p:nvPr/>
        </p:nvSpPr>
        <p:spPr>
          <a:xfrm>
            <a:off x="3200400" y="3953158"/>
            <a:ext cx="749808" cy="48463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0" bIns="73152" rtlCol="0" anchor="ctr" anchorCtr="1"/>
          <a:lstStyle/>
          <a:p>
            <a:pPr algn="ctr"/>
            <a:r>
              <a:rPr lang="en-US" sz="2400" dirty="0" err="1"/>
              <a:t>rs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0D50E-6246-C2B1-32CB-8A571166AC88}"/>
              </a:ext>
            </a:extLst>
          </p:cNvPr>
          <p:cNvSpPr/>
          <p:nvPr/>
        </p:nvSpPr>
        <p:spPr>
          <a:xfrm>
            <a:off x="1361461" y="4004974"/>
            <a:ext cx="1734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</a:t>
            </a:r>
            <a:r>
              <a:rPr lang="en-US" sz="3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s.next</a:t>
            </a:r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4424A-45B2-C56A-B1D4-85FFAE6F26A6}"/>
              </a:ext>
            </a:extLst>
          </p:cNvPr>
          <p:cNvSpPr txBox="1"/>
          <p:nvPr/>
        </p:nvSpPr>
        <p:spPr>
          <a:xfrm>
            <a:off x="4800600" y="4297362"/>
            <a:ext cx="131638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/>
              <a:t>emily</a:t>
            </a:r>
            <a:endParaRPr lang="en-US" sz="40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0CFC291-45F8-E326-8EA9-115354069562}"/>
              </a:ext>
            </a:extLst>
          </p:cNvPr>
          <p:cNvSpPr/>
          <p:nvPr/>
        </p:nvSpPr>
        <p:spPr>
          <a:xfrm>
            <a:off x="5562600" y="2406335"/>
            <a:ext cx="3229074" cy="883822"/>
          </a:xfrm>
          <a:prstGeom prst="wedgeEllipseCallout">
            <a:avLst>
              <a:gd name="adj1" fmla="val -40211"/>
              <a:gd name="adj2" fmla="val 1863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/>
              <a:t>rs.getString</a:t>
            </a:r>
            <a:r>
              <a:rPr lang="en-US" sz="2000" dirty="0"/>
              <a:t>(“</a:t>
            </a:r>
            <a:r>
              <a:rPr lang="en-US" sz="2000" dirty="0" err="1"/>
              <a:t>sname</a:t>
            </a:r>
            <a:r>
              <a:rPr lang="en-US" sz="2000" dirty="0"/>
              <a:t>”)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878BA2A-C17D-7F1A-AE42-E07907A6AFA2}"/>
              </a:ext>
            </a:extLst>
          </p:cNvPr>
          <p:cNvSpPr/>
          <p:nvPr/>
        </p:nvSpPr>
        <p:spPr>
          <a:xfrm>
            <a:off x="2346416" y="2462931"/>
            <a:ext cx="2238474" cy="883822"/>
          </a:xfrm>
          <a:prstGeom prst="wedgeEllipseCallout">
            <a:avLst>
              <a:gd name="adj1" fmla="val 64696"/>
              <a:gd name="adj2" fmla="val 17614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/>
              <a:t>rs.getString</a:t>
            </a:r>
            <a:r>
              <a:rPr lang="en-US" sz="2000" dirty="0"/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A97E3-F6C5-3B52-1C47-05A9F20073C3}"/>
              </a:ext>
            </a:extLst>
          </p:cNvPr>
          <p:cNvSpPr txBox="1"/>
          <p:nvPr/>
        </p:nvSpPr>
        <p:spPr>
          <a:xfrm>
            <a:off x="2346416" y="2075859"/>
            <a:ext cx="137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Alternatively</a:t>
            </a:r>
          </a:p>
        </p:txBody>
      </p:sp>
    </p:spTree>
    <p:extLst>
      <p:ext uri="{BB962C8B-B14F-4D97-AF65-F5344CB8AC3E}">
        <p14:creationId xmlns:p14="http://schemas.microsoft.com/office/powerpoint/2010/main" val="21490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07 0.061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ResultSet Methods (2)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83955"/>
              </p:ext>
            </p:extLst>
          </p:nvPr>
        </p:nvGraphicFramePr>
        <p:xfrm>
          <a:off x="838200" y="2170030"/>
          <a:ext cx="7543800" cy="294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7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RETRIEVE</a:t>
                      </a:r>
                      <a:r>
                        <a:rPr lang="en-US" sz="32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VALUES FROM COLUMNS</a:t>
                      </a: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Lucida Handwriting" panose="03010101010101010101" pitchFamily="66" charset="0"/>
                        </a:rPr>
                        <a:t>by NAME or INDEX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19"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getString</a:t>
                      </a: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(string</a:t>
                      </a:r>
                      <a:r>
                        <a:rPr lang="en-US" sz="2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columnName</a:t>
                      </a: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): </a:t>
                      </a:r>
                    </a:p>
                  </a:txBody>
                  <a:tcPr marT="45727" marB="4572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Retrieves</a:t>
                      </a:r>
                      <a:r>
                        <a:rPr lang="en-US" sz="28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the value of designated column in current row</a:t>
                      </a:r>
                      <a:endParaRPr 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7" marB="4572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2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itchFamily="34" charset="0"/>
                        </a:rPr>
                        <a:t>getInt</a:t>
                      </a:r>
                      <a:r>
                        <a:rPr lang="en-US" sz="2400" dirty="0">
                          <a:latin typeface="Calibri" pitchFamily="34" charset="0"/>
                        </a:rPr>
                        <a:t>(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int</a:t>
                      </a:r>
                      <a:r>
                        <a:rPr lang="en-US" sz="2400" dirty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columnIndex</a:t>
                      </a:r>
                      <a:r>
                        <a:rPr lang="en-US" sz="2400" dirty="0">
                          <a:latin typeface="Calibri" pitchFamily="34" charset="0"/>
                        </a:rPr>
                        <a:t>) 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itchFamily="34" charset="0"/>
                        </a:rPr>
                        <a:t>Retrieves</a:t>
                      </a:r>
                      <a:r>
                        <a:rPr lang="en-US" sz="2800" baseline="0" dirty="0">
                          <a:latin typeface="Calibri" pitchFamily="34" charset="0"/>
                        </a:rPr>
                        <a:t> the value of designated column in current row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54B215-AE67-4492-9AB4-5C790ABFBB77}"/>
              </a:ext>
            </a:extLst>
          </p:cNvPr>
          <p:cNvSpPr txBox="1"/>
          <p:nvPr/>
        </p:nvSpPr>
        <p:spPr>
          <a:xfrm>
            <a:off x="678414" y="5715000"/>
            <a:ext cx="7863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Example</a:t>
            </a:r>
            <a:r>
              <a:rPr lang="en-US" sz="2800" dirty="0"/>
              <a:t>:   </a:t>
            </a:r>
            <a:r>
              <a:rPr lang="en-US" sz="2800" b="1" dirty="0"/>
              <a:t>String</a:t>
            </a:r>
            <a:r>
              <a:rPr lang="en-US" sz="2800" dirty="0"/>
              <a:t> </a:t>
            </a:r>
            <a:r>
              <a:rPr lang="en-US" sz="2800" dirty="0" err="1"/>
              <a:t>schoolname</a:t>
            </a:r>
            <a:r>
              <a:rPr lang="en-US" sz="2800" dirty="0"/>
              <a:t> = </a:t>
            </a:r>
            <a:r>
              <a:rPr lang="en-US" sz="2800" dirty="0" err="1"/>
              <a:t>rs.</a:t>
            </a:r>
            <a:r>
              <a:rPr lang="en-US" sz="2800" b="1" dirty="0" err="1"/>
              <a:t>getString</a:t>
            </a:r>
            <a:r>
              <a:rPr lang="en-US" sz="2800" dirty="0"/>
              <a:t>(“name”)</a:t>
            </a:r>
          </a:p>
        </p:txBody>
      </p:sp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6AB66250-4489-2CC3-6E39-1B85C7C3C770}"/>
              </a:ext>
            </a:extLst>
          </p:cNvPr>
          <p:cNvSpPr/>
          <p:nvPr/>
        </p:nvSpPr>
        <p:spPr bwMode="auto">
          <a:xfrm>
            <a:off x="2362200" y="5029200"/>
            <a:ext cx="1676400" cy="531434"/>
          </a:xfrm>
          <a:prstGeom prst="wedgeRoundRectCallout">
            <a:avLst>
              <a:gd name="adj1" fmla="val 42059"/>
              <a:gd name="adj2" fmla="val 111654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Host variable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DF60CB7-13E9-0F9C-E79F-F954D3DAC8D6}"/>
              </a:ext>
            </a:extLst>
          </p:cNvPr>
          <p:cNvSpPr/>
          <p:nvPr/>
        </p:nvSpPr>
        <p:spPr bwMode="auto">
          <a:xfrm>
            <a:off x="7010400" y="4953000"/>
            <a:ext cx="1676400" cy="531434"/>
          </a:xfrm>
          <a:prstGeom prst="wedgeRoundRectCallout">
            <a:avLst>
              <a:gd name="adj1" fmla="val -14966"/>
              <a:gd name="adj2" fmla="val 122082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Column name</a:t>
            </a:r>
          </a:p>
        </p:txBody>
      </p:sp>
    </p:spTree>
    <p:extLst>
      <p:ext uri="{BB962C8B-B14F-4D97-AF65-F5344CB8AC3E}">
        <p14:creationId xmlns:p14="http://schemas.microsoft.com/office/powerpoint/2010/main" val="149419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00100"/>
          </a:xfrm>
        </p:spPr>
        <p:txBody>
          <a:bodyPr>
            <a:normAutofit fontScale="90000"/>
          </a:bodyPr>
          <a:lstStyle/>
          <a:p>
            <a:r>
              <a:rPr lang="en-US"/>
              <a:t>Matching Java and SQL Data Types</a:t>
            </a:r>
          </a:p>
        </p:txBody>
      </p:sp>
      <p:graphicFrame>
        <p:nvGraphicFramePr>
          <p:cNvPr id="102458" name="Group 58"/>
          <p:cNvGraphicFramePr>
            <a:graphicFrameLocks noGrp="1"/>
          </p:cNvGraphicFramePr>
          <p:nvPr/>
        </p:nvGraphicFramePr>
        <p:xfrm>
          <a:off x="381000" y="1295400"/>
          <a:ext cx="8382000" cy="5029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SQL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ResultSet get 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Boolean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getBoolean()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getString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VARCHAR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getString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getDouble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FLOAT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getDouble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getInt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getFloat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java.sql.Date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getDate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java.sql.Time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getTime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TIMESTAMP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java.sql.TimeStamp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getTimestamp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9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00100"/>
          </a:xfrm>
        </p:spPr>
        <p:txBody>
          <a:bodyPr>
            <a:normAutofit fontScale="90000"/>
          </a:bodyPr>
          <a:lstStyle/>
          <a:p>
            <a:r>
              <a:rPr lang="en-US"/>
              <a:t>Matching Java and SQL Data Types</a:t>
            </a:r>
          </a:p>
        </p:txBody>
      </p:sp>
      <p:graphicFrame>
        <p:nvGraphicFramePr>
          <p:cNvPr id="102458" name="Group 58"/>
          <p:cNvGraphicFramePr>
            <a:graphicFrameLocks noGrp="1"/>
          </p:cNvGraphicFramePr>
          <p:nvPr/>
        </p:nvGraphicFramePr>
        <p:xfrm>
          <a:off x="381000" y="1295400"/>
          <a:ext cx="8382000" cy="5029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SQL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ResultSet get 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Boolean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getBoolean()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getString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VARCHAR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getString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getDouble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FLOAT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getDouble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getInt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getFloat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java.sql.Date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getDate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java.sql.Time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getTime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TIMESTAMP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java.sql.TimeStamp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getTimestamp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773803-91D9-401B-BEA0-BF90D4EA891C}"/>
              </a:ext>
            </a:extLst>
          </p:cNvPr>
          <p:cNvSpPr/>
          <p:nvPr/>
        </p:nvSpPr>
        <p:spPr>
          <a:xfrm>
            <a:off x="152400" y="2133600"/>
            <a:ext cx="7010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5D440-5EB2-483B-9074-01AA80DA84D0}"/>
              </a:ext>
            </a:extLst>
          </p:cNvPr>
          <p:cNvSpPr txBox="1"/>
          <p:nvPr/>
        </p:nvSpPr>
        <p:spPr>
          <a:xfrm>
            <a:off x="1289019" y="2908300"/>
            <a:ext cx="6711981" cy="461665"/>
          </a:xfrm>
          <a:prstGeom prst="rect">
            <a:avLst/>
          </a:prstGeom>
          <a:solidFill>
            <a:srgbClr val="FFC000"/>
          </a:solidFill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   </a:t>
            </a:r>
            <a:r>
              <a:rPr lang="en-US" sz="2400" b="1" dirty="0"/>
              <a:t>String</a:t>
            </a:r>
            <a:r>
              <a:rPr lang="en-US" sz="2400" dirty="0"/>
              <a:t> </a:t>
            </a:r>
            <a:r>
              <a:rPr lang="en-US" sz="2400" dirty="0" err="1"/>
              <a:t>schoolname</a:t>
            </a:r>
            <a:r>
              <a:rPr lang="en-US" sz="2400" dirty="0"/>
              <a:t> = </a:t>
            </a:r>
            <a:r>
              <a:rPr lang="en-US" sz="2400" dirty="0" err="1"/>
              <a:t>rs.</a:t>
            </a:r>
            <a:r>
              <a:rPr lang="en-US" sz="2400" b="1" dirty="0" err="1"/>
              <a:t>getString</a:t>
            </a:r>
            <a:r>
              <a:rPr lang="en-US" sz="2400" dirty="0"/>
              <a:t>(“name”)</a:t>
            </a:r>
          </a:p>
        </p:txBody>
      </p:sp>
    </p:spTree>
    <p:extLst>
      <p:ext uri="{BB962C8B-B14F-4D97-AF65-F5344CB8AC3E}">
        <p14:creationId xmlns:p14="http://schemas.microsoft.com/office/powerpoint/2010/main" val="36189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00100"/>
          </a:xfrm>
        </p:spPr>
        <p:txBody>
          <a:bodyPr/>
          <a:lstStyle/>
          <a:p>
            <a:r>
              <a:rPr lang="en-US"/>
              <a:t>SQL Data Types</a:t>
            </a:r>
          </a:p>
        </p:txBody>
      </p:sp>
      <p:graphicFrame>
        <p:nvGraphicFramePr>
          <p:cNvPr id="102458" name="Group 58"/>
          <p:cNvGraphicFramePr>
            <a:graphicFrameLocks noGrp="1"/>
          </p:cNvGraphicFramePr>
          <p:nvPr/>
        </p:nvGraphicFramePr>
        <p:xfrm>
          <a:off x="457200" y="990600"/>
          <a:ext cx="7910513" cy="53722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8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BIT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boolean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value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CHAR(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character string of fixed length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VARCHAR(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variable-length character string with a maximum length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DOUBLE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double-precision floating point value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FLOAT(</a:t>
                      </a:r>
                      <a:r>
                        <a:rPr kumimoji="0" lang="en-US" sz="2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floating point value with a precision value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INTEGER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32-bit signed integer value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REAL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high precision numeric value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DATE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day/month/year value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time of day (hour, minutes, second) value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TIMESTAMP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6" marR="91436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day/month/year/hour/minute/second value</a:t>
                      </a:r>
                    </a:p>
                  </a:txBody>
                  <a:tcPr marL="91436" marR="91436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40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0" y="3922693"/>
            <a:ext cx="5410200" cy="9144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</a:pPr>
            <a:r>
              <a:rPr lang="en-US" dirty="0"/>
              <a:t>Statement  Object – Another Way to      </a:t>
            </a:r>
            <a:br>
              <a:rPr lang="en-US" dirty="0"/>
            </a:br>
            <a:r>
              <a:rPr lang="en-US" dirty="0"/>
              <a:t>             Execute an SQL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60693"/>
            <a:ext cx="7924800" cy="2438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Statement   stmt =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con.createStatement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();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             </a:t>
            </a:r>
            <a:r>
              <a:rPr lang="en-US" dirty="0">
                <a:solidFill>
                  <a:srgbClr val="7030A0"/>
                </a:solidFill>
                <a:latin typeface="Arial Unicode MS" pitchFamily="34" charset="-128"/>
              </a:rPr>
              <a:t>// create an empty statement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String          </a:t>
            </a:r>
            <a:r>
              <a:rPr lang="en-US" b="1" dirty="0">
                <a:latin typeface="Arial Unicode MS" pitchFamily="34" charset="-128"/>
              </a:rPr>
              <a:t>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= "SELECT name, rating</a:t>
            </a:r>
            <a:endParaRPr lang="en-US" b="1" dirty="0">
              <a:solidFill>
                <a:srgbClr val="7030A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                            FROM Sailors";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ResultSet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=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stmt.executeQuery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</a:t>
            </a:r>
            <a:r>
              <a:rPr lang="en-US" b="1" dirty="0">
                <a:latin typeface="Arial Unicode MS" pitchFamily="34" charset="-128"/>
              </a:rPr>
              <a:t>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);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1524001"/>
            <a:ext cx="6019800" cy="13203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2042EE"/>
                </a:solidFill>
                <a:latin typeface="Calibri" pitchFamily="34" charset="0"/>
              </a:rPr>
              <a:t>Three different ways of executing SQL statements: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dirty="0">
                <a:latin typeface="Calibri" pitchFamily="34" charset="0"/>
              </a:rPr>
              <a:t>Statement (both static and dynamic SQL statements)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PreparedStatement (semi-static SQL statements)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zh-TW" dirty="0" err="1">
                <a:latin typeface="Calibri" pitchFamily="34" charset="0"/>
              </a:rPr>
              <a:t>CallableStatment</a:t>
            </a:r>
            <a:r>
              <a:rPr lang="en-US" altLang="zh-TW" dirty="0">
                <a:latin typeface="Calibri" pitchFamily="34" charset="0"/>
              </a:rPr>
              <a:t> (stored procedures)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843035" y="1873180"/>
            <a:ext cx="381000" cy="256032"/>
          </a:xfrm>
          <a:prstGeom prst="rightArrow">
            <a:avLst/>
          </a:prstGeom>
          <a:solidFill>
            <a:schemeClr val="accent6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2A48A92-3E23-4C82-B29C-3E40E52B6AFC}"/>
              </a:ext>
            </a:extLst>
          </p:cNvPr>
          <p:cNvSpPr/>
          <p:nvPr/>
        </p:nvSpPr>
        <p:spPr>
          <a:xfrm>
            <a:off x="4419600" y="5486400"/>
            <a:ext cx="3200400" cy="1219200"/>
          </a:xfrm>
          <a:prstGeom prst="wedgeRoundRectCallout">
            <a:avLst>
              <a:gd name="adj1" fmla="val -33320"/>
              <a:gd name="adj2" fmla="val -79167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Execute the Statement object </a:t>
            </a:r>
            <a:r>
              <a:rPr lang="en-US" sz="2400" i="1" dirty="0" err="1"/>
              <a:t>stmt</a:t>
            </a:r>
            <a:r>
              <a:rPr lang="en-US" sz="2400" i="1" dirty="0"/>
              <a:t> </a:t>
            </a:r>
            <a:r>
              <a:rPr lang="en-US" sz="2400" dirty="0"/>
              <a:t>with the query inside</a:t>
            </a:r>
          </a:p>
        </p:txBody>
      </p:sp>
    </p:spTree>
    <p:extLst>
      <p:ext uri="{BB962C8B-B14F-4D97-AF65-F5344CB8AC3E}">
        <p14:creationId xmlns:p14="http://schemas.microsoft.com/office/powerpoint/2010/main" val="41530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Ad Hoc Query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9FCE1A-8432-45E6-8284-CFD0DCFD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51467"/>
              </p:ext>
            </p:extLst>
          </p:nvPr>
        </p:nvGraphicFramePr>
        <p:xfrm>
          <a:off x="5181600" y="4482254"/>
          <a:ext cx="3657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73484908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720491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65890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4591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sname</a:t>
                      </a:r>
                      <a:endParaRPr lang="en-US" sz="2400" dirty="0"/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rating</a:t>
                      </a: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 marL="0" marR="0" marT="0" anchor="ctr" anchorCtr="1"/>
                </a:tc>
                <a:extLst>
                  <a:ext uri="{0D108BD9-81ED-4DB2-BD59-A6C34878D82A}">
                    <a16:rowId xmlns:a16="http://schemas.microsoft.com/office/drawing/2014/main" val="41573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dustin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24435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brandon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408966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emily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377620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45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trevor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1765007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7A8F30-51BA-43CE-8411-D5FA4F3ED053}"/>
              </a:ext>
            </a:extLst>
          </p:cNvPr>
          <p:cNvSpPr txBox="1"/>
          <p:nvPr/>
        </p:nvSpPr>
        <p:spPr>
          <a:xfrm>
            <a:off x="3950548" y="6096000"/>
            <a:ext cx="11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Sailors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3E003-4AFB-4680-8BCC-408B3B1EAF7A}"/>
              </a:ext>
            </a:extLst>
          </p:cNvPr>
          <p:cNvSpPr/>
          <p:nvPr/>
        </p:nvSpPr>
        <p:spPr>
          <a:xfrm>
            <a:off x="5562600" y="2819400"/>
            <a:ext cx="304800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SELECT </a:t>
            </a:r>
            <a:r>
              <a:rPr lang="en-US" sz="1600" b="1" dirty="0" err="1">
                <a:solidFill>
                  <a:prstClr val="black"/>
                </a:solidFill>
                <a:latin typeface="Arial Unicode MS" pitchFamily="34" charset="-128"/>
              </a:rPr>
              <a:t>S.sname</a:t>
            </a: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Arial Unicode MS" pitchFamily="34" charset="-128"/>
              </a:rPr>
              <a:t>S.age</a:t>
            </a:r>
            <a:endParaRPr lang="en-US" sz="1600" b="1" dirty="0">
              <a:solidFill>
                <a:prstClr val="black"/>
              </a:solidFill>
              <a:latin typeface="Arial Unicode MS" pitchFamily="34" charset="-128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FROM Sailors 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WHERE </a:t>
            </a:r>
            <a:r>
              <a:rPr lang="en-US" sz="1600" b="1" dirty="0" err="1">
                <a:solidFill>
                  <a:prstClr val="black"/>
                </a:solidFill>
                <a:latin typeface="Arial Unicode MS" pitchFamily="34" charset="-128"/>
              </a:rPr>
              <a:t>S.rating</a:t>
            </a: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 &gt; 6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3088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0" y="3922693"/>
            <a:ext cx="5410200" cy="9144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</a:pPr>
            <a:r>
              <a:rPr lang="en-US" dirty="0"/>
              <a:t>Statement  Object – Another Way to      </a:t>
            </a:r>
            <a:br>
              <a:rPr lang="en-US" dirty="0"/>
            </a:br>
            <a:r>
              <a:rPr lang="en-US" dirty="0"/>
              <a:t>             Execute an SQL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60693"/>
            <a:ext cx="7924800" cy="2438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Statement   </a:t>
            </a:r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stmt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=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con.createStatement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();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             </a:t>
            </a:r>
            <a:r>
              <a:rPr lang="en-US" dirty="0">
                <a:solidFill>
                  <a:srgbClr val="7030A0"/>
                </a:solidFill>
                <a:latin typeface="Arial Unicode MS" pitchFamily="34" charset="-128"/>
              </a:rPr>
              <a:t>// create an empty statement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String          </a:t>
            </a:r>
            <a:r>
              <a:rPr lang="en-US" b="1" dirty="0">
                <a:solidFill>
                  <a:srgbClr val="00B050"/>
                </a:solidFill>
                <a:latin typeface="Arial Unicode MS" pitchFamily="34" charset="-128"/>
              </a:rPr>
              <a:t>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= "SELECT name, rating</a:t>
            </a:r>
            <a:endParaRPr lang="en-US" b="1" dirty="0">
              <a:solidFill>
                <a:srgbClr val="7030A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                            FROM Sailors";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ResultSet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= </a:t>
            </a:r>
            <a:r>
              <a:rPr lang="en-US" b="1" dirty="0" err="1">
                <a:solidFill>
                  <a:srgbClr val="FF0000"/>
                </a:solidFill>
                <a:latin typeface="Arial Unicode MS" pitchFamily="34" charset="-128"/>
              </a:rPr>
              <a:t>stmt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.executeQuery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Arial Unicode MS" pitchFamily="34" charset="-128"/>
              </a:rPr>
              <a:t>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);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2A48A92-3E23-4C82-B29C-3E40E52B6AFC}"/>
              </a:ext>
            </a:extLst>
          </p:cNvPr>
          <p:cNvSpPr/>
          <p:nvPr/>
        </p:nvSpPr>
        <p:spPr>
          <a:xfrm>
            <a:off x="4648200" y="5599093"/>
            <a:ext cx="2971800" cy="990600"/>
          </a:xfrm>
          <a:prstGeom prst="wedgeRoundRectCallout">
            <a:avLst>
              <a:gd name="adj1" fmla="val -39381"/>
              <a:gd name="adj2" fmla="val -91055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 out the envelop with the content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79FDD3F-10B0-7FAB-DA4D-57B15C254FAF}"/>
              </a:ext>
            </a:extLst>
          </p:cNvPr>
          <p:cNvSpPr/>
          <p:nvPr/>
        </p:nvSpPr>
        <p:spPr>
          <a:xfrm>
            <a:off x="1066800" y="1656546"/>
            <a:ext cx="2667000" cy="1219200"/>
          </a:xfrm>
          <a:prstGeom prst="wedgeRoundRectCallout">
            <a:avLst>
              <a:gd name="adj1" fmla="val 24602"/>
              <a:gd name="adj2" fmla="val 77083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Get a “Statement” envelop for the database </a:t>
            </a:r>
            <a:r>
              <a:rPr lang="en-US" sz="2400" b="1" i="1" dirty="0"/>
              <a:t>con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54DAC79-932B-311A-DA40-2723D7F0491C}"/>
              </a:ext>
            </a:extLst>
          </p:cNvPr>
          <p:cNvSpPr/>
          <p:nvPr/>
        </p:nvSpPr>
        <p:spPr>
          <a:xfrm>
            <a:off x="3602184" y="2133600"/>
            <a:ext cx="1828800" cy="884620"/>
          </a:xfrm>
          <a:prstGeom prst="wedgeRoundRectCallout">
            <a:avLst>
              <a:gd name="adj1" fmla="val -55322"/>
              <a:gd name="adj2" fmla="val 160873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Prepare the content</a:t>
            </a:r>
            <a:endParaRPr lang="en-US" sz="2400" b="1" i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431242-04D1-3407-AA24-05DF04DBC4D2}"/>
              </a:ext>
            </a:extLst>
          </p:cNvPr>
          <p:cNvSpPr/>
          <p:nvPr/>
        </p:nvSpPr>
        <p:spPr>
          <a:xfrm>
            <a:off x="1101436" y="5599093"/>
            <a:ext cx="1676400" cy="990600"/>
          </a:xfrm>
          <a:prstGeom prst="wedgeRoundRectCallout">
            <a:avLst>
              <a:gd name="adj1" fmla="val 42437"/>
              <a:gd name="adj2" fmla="val -91754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Reply from </a:t>
            </a:r>
            <a:r>
              <a:rPr lang="en-US" sz="2400" b="1" i="1" dirty="0"/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41801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0" y="3922693"/>
            <a:ext cx="5410200" cy="9144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</a:pPr>
            <a:r>
              <a:rPr lang="en-US" dirty="0"/>
              <a:t>Statement  Object – Another Way to      </a:t>
            </a:r>
            <a:br>
              <a:rPr lang="en-US" dirty="0"/>
            </a:br>
            <a:r>
              <a:rPr lang="en-US" dirty="0"/>
              <a:t>             Execute an SQL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60693"/>
            <a:ext cx="7924800" cy="2438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Statement   </a:t>
            </a:r>
            <a:r>
              <a:rPr lang="en-US" b="1" dirty="0">
                <a:solidFill>
                  <a:srgbClr val="FF0000"/>
                </a:solidFill>
                <a:latin typeface="Arial Unicode MS" pitchFamily="34" charset="-128"/>
              </a:rPr>
              <a:t>stmt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=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con.createStatement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();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             </a:t>
            </a:r>
            <a:r>
              <a:rPr lang="en-US" dirty="0">
                <a:solidFill>
                  <a:srgbClr val="7030A0"/>
                </a:solidFill>
                <a:latin typeface="Arial Unicode MS" pitchFamily="34" charset="-128"/>
              </a:rPr>
              <a:t>// create an empty statement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String          </a:t>
            </a:r>
            <a:r>
              <a:rPr lang="en-US" b="1" dirty="0">
                <a:solidFill>
                  <a:srgbClr val="00B050"/>
                </a:solidFill>
                <a:latin typeface="Arial Unicode MS" pitchFamily="34" charset="-128"/>
              </a:rPr>
              <a:t>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= "SELECT name, rating</a:t>
            </a:r>
            <a:endParaRPr lang="en-US" b="1" dirty="0">
              <a:solidFill>
                <a:srgbClr val="7030A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                            FROM Sailors";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ResultSet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= </a:t>
            </a:r>
            <a:r>
              <a:rPr lang="en-US" b="1" dirty="0" err="1">
                <a:solidFill>
                  <a:srgbClr val="FF0000"/>
                </a:solidFill>
                <a:latin typeface="Arial Unicode MS" pitchFamily="34" charset="-128"/>
              </a:rPr>
              <a:t>stmt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.executeQuery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Arial Unicode MS" pitchFamily="34" charset="-128"/>
              </a:rPr>
              <a:t>query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);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79FDD3F-10B0-7FAB-DA4D-57B15C254FAF}"/>
              </a:ext>
            </a:extLst>
          </p:cNvPr>
          <p:cNvSpPr/>
          <p:nvPr/>
        </p:nvSpPr>
        <p:spPr>
          <a:xfrm>
            <a:off x="5562600" y="1687040"/>
            <a:ext cx="2209800" cy="1219200"/>
          </a:xfrm>
          <a:prstGeom prst="wedgeRoundRectCallout">
            <a:avLst>
              <a:gd name="adj1" fmla="val -42169"/>
              <a:gd name="adj2" fmla="val 141287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query can be dynamically created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072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43C4062-F4A3-4CAA-A11C-08722C7F12E6}"/>
              </a:ext>
            </a:extLst>
          </p:cNvPr>
          <p:cNvSpPr/>
          <p:nvPr/>
        </p:nvSpPr>
        <p:spPr>
          <a:xfrm>
            <a:off x="5181600" y="1651238"/>
            <a:ext cx="3886200" cy="3835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3DDD9-8442-4730-A160-C95E65DE50F4}"/>
              </a:ext>
            </a:extLst>
          </p:cNvPr>
          <p:cNvSpPr txBox="1"/>
          <p:nvPr/>
        </p:nvSpPr>
        <p:spPr>
          <a:xfrm>
            <a:off x="8071082" y="1687948"/>
            <a:ext cx="85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Java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42969"/>
            <a:ext cx="8229600" cy="792162"/>
          </a:xfrm>
        </p:spPr>
        <p:txBody>
          <a:bodyPr/>
          <a:lstStyle/>
          <a:p>
            <a:r>
              <a:rPr lang="en-US" dirty="0"/>
              <a:t>Review:  </a:t>
            </a:r>
            <a:r>
              <a:rPr lang="en-US" dirty="0" err="1"/>
              <a:t>Throwable</a:t>
            </a:r>
            <a:r>
              <a:rPr lang="en-US" dirty="0"/>
              <a:t> Class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78828" cy="5562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Throwable object:  </a:t>
            </a:r>
            <a:r>
              <a:rPr lang="en-US" dirty="0">
                <a:latin typeface="Calibri" pitchFamily="34" charset="0"/>
              </a:rPr>
              <a:t>can have an associated message that provides more detail about the particular </a:t>
            </a:r>
            <a:r>
              <a:rPr lang="en-US" b="1" dirty="0">
                <a:latin typeface="Calibri" pitchFamily="34" charset="0"/>
              </a:rPr>
              <a:t>error</a:t>
            </a:r>
            <a:r>
              <a:rPr lang="en-US" dirty="0">
                <a:latin typeface="Calibri" pitchFamily="34" charset="0"/>
              </a:rPr>
              <a:t> or </a:t>
            </a:r>
            <a:r>
              <a:rPr lang="en-US" b="1" dirty="0">
                <a:latin typeface="Calibri" pitchFamily="34" charset="0"/>
              </a:rPr>
              <a:t>exception</a:t>
            </a:r>
            <a:r>
              <a:rPr lang="en-US" dirty="0">
                <a:latin typeface="Calibri" pitchFamily="34" charset="0"/>
              </a:rPr>
              <a:t> that is being thrown</a:t>
            </a:r>
            <a:endParaRPr lang="en-US" dirty="0">
              <a:solidFill>
                <a:srgbClr val="2042EE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getMessage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():  </a:t>
            </a:r>
            <a:r>
              <a:rPr lang="en-US" dirty="0">
                <a:latin typeface="Calibri" pitchFamily="34" charset="0"/>
              </a:rPr>
              <a:t>returns the </a:t>
            </a:r>
            <a:r>
              <a:rPr lang="en-US" b="1" dirty="0">
                <a:latin typeface="Calibri" pitchFamily="34" charset="0"/>
              </a:rPr>
              <a:t>error message </a:t>
            </a:r>
            <a:r>
              <a:rPr lang="en-US" dirty="0">
                <a:latin typeface="Calibri" pitchFamily="34" charset="0"/>
              </a:rPr>
              <a:t>string of the throwable object</a:t>
            </a:r>
          </a:p>
          <a:p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Throwable class:  </a:t>
            </a:r>
            <a:r>
              <a:rPr lang="en-US" dirty="0">
                <a:latin typeface="Calibri" pitchFamily="34" charset="0"/>
              </a:rPr>
              <a:t>is the </a:t>
            </a:r>
            <a:r>
              <a:rPr lang="en-US" b="1" dirty="0">
                <a:latin typeface="Calibri" pitchFamily="34" charset="0"/>
              </a:rPr>
              <a:t>superclass</a:t>
            </a:r>
            <a:r>
              <a:rPr lang="en-US" dirty="0">
                <a:latin typeface="Calibri" pitchFamily="34" charset="0"/>
              </a:rPr>
              <a:t> of all errors and exceptions in the Java language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B4ECF-88B7-40FA-A94A-7C1C4990A581}"/>
              </a:ext>
            </a:extLst>
          </p:cNvPr>
          <p:cNvSpPr/>
          <p:nvPr/>
        </p:nvSpPr>
        <p:spPr>
          <a:xfrm>
            <a:off x="6359177" y="2334484"/>
            <a:ext cx="1524000" cy="4671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37167-155A-4C2A-A2C2-AE58A5D62FE8}"/>
              </a:ext>
            </a:extLst>
          </p:cNvPr>
          <p:cNvSpPr/>
          <p:nvPr/>
        </p:nvSpPr>
        <p:spPr>
          <a:xfrm>
            <a:off x="6348291" y="3286313"/>
            <a:ext cx="1534886" cy="4671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Throwable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D1554D-1ED2-48B8-A156-DEE7EB30CB7C}"/>
              </a:ext>
            </a:extLst>
          </p:cNvPr>
          <p:cNvCxnSpPr>
            <a:cxnSpLocks/>
            <a:stCxn id="8" idx="0"/>
            <a:endCxn id="4" idx="2"/>
          </p:cNvCxnSpPr>
          <p:nvPr/>
        </p:nvCxnSpPr>
        <p:spPr>
          <a:xfrm flipV="1">
            <a:off x="7115734" y="2801623"/>
            <a:ext cx="5443" cy="4846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CA63C5B-3740-4D0B-80BC-8C7563C60E61}"/>
              </a:ext>
            </a:extLst>
          </p:cNvPr>
          <p:cNvGrpSpPr/>
          <p:nvPr/>
        </p:nvGrpSpPr>
        <p:grpSpPr>
          <a:xfrm>
            <a:off x="5553633" y="3803598"/>
            <a:ext cx="3231916" cy="1310373"/>
            <a:chOff x="5553633" y="3803598"/>
            <a:chExt cx="3231916" cy="13103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9DB186-9C27-4B2B-B0BF-56492CF3002A}"/>
                </a:ext>
              </a:extLst>
            </p:cNvPr>
            <p:cNvSpPr/>
            <p:nvPr/>
          </p:nvSpPr>
          <p:spPr>
            <a:xfrm>
              <a:off x="5553633" y="4646832"/>
              <a:ext cx="1529443" cy="46713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/>
                <a:t>Exception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9DB186-9C27-4B2B-B0BF-56492CF3002A}"/>
                </a:ext>
              </a:extLst>
            </p:cNvPr>
            <p:cNvSpPr/>
            <p:nvPr/>
          </p:nvSpPr>
          <p:spPr>
            <a:xfrm>
              <a:off x="7273576" y="4646832"/>
              <a:ext cx="1511973" cy="46713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/>
                <a:t>Error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BD1554D-1ED2-48B8-A156-DEE7EB30C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7972" y="3803598"/>
              <a:ext cx="2836" cy="440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5" idx="0"/>
              <a:endCxn id="13" idx="0"/>
            </p:cNvCxnSpPr>
            <p:nvPr/>
          </p:nvCxnSpPr>
          <p:spPr>
            <a:xfrm rot="5400000" flipH="1" flipV="1">
              <a:off x="7173959" y="3791228"/>
              <a:ext cx="12700" cy="1711208"/>
            </a:xfrm>
            <a:prstGeom prst="bentConnector3">
              <a:avLst>
                <a:gd name="adj1" fmla="val 320978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peech Bubble: Rectangle with Corners Rounded 15">
            <a:extLst>
              <a:ext uri="{FF2B5EF4-FFF2-40B4-BE49-F238E27FC236}">
                <a16:creationId xmlns:a16="http://schemas.microsoft.com/office/drawing/2014/main" id="{78BB87BD-4CDD-4CD2-B0C4-79B2EC122AA1}"/>
              </a:ext>
            </a:extLst>
          </p:cNvPr>
          <p:cNvSpPr/>
          <p:nvPr/>
        </p:nvSpPr>
        <p:spPr>
          <a:xfrm>
            <a:off x="4876800" y="2667000"/>
            <a:ext cx="1593154" cy="491617"/>
          </a:xfrm>
          <a:prstGeom prst="wedgeRoundRectCallout">
            <a:avLst>
              <a:gd name="adj1" fmla="val 46014"/>
              <a:gd name="adj2" fmla="val 105329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b="1" dirty="0" err="1"/>
              <a:t>GetMessage</a:t>
            </a:r>
            <a:r>
              <a:rPr lang="en-US" b="1" dirty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DC2489-DDD8-4A99-9CDA-6191272CA1E9}"/>
              </a:ext>
            </a:extLst>
          </p:cNvPr>
          <p:cNvSpPr/>
          <p:nvPr/>
        </p:nvSpPr>
        <p:spPr>
          <a:xfrm>
            <a:off x="4074494" y="1399729"/>
            <a:ext cx="4136572" cy="2791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77"/>
            <a:ext cx="8229600" cy="82659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Exception/Warning Class Hierarchy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B4ECF-88B7-40FA-A94A-7C1C4990A581}"/>
              </a:ext>
            </a:extLst>
          </p:cNvPr>
          <p:cNvSpPr/>
          <p:nvPr/>
        </p:nvSpPr>
        <p:spPr>
          <a:xfrm>
            <a:off x="4343400" y="1617928"/>
            <a:ext cx="1899555" cy="4671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Object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DB186-9C27-4B2B-B0BF-56492CF3002A}"/>
              </a:ext>
            </a:extLst>
          </p:cNvPr>
          <p:cNvSpPr/>
          <p:nvPr/>
        </p:nvSpPr>
        <p:spPr>
          <a:xfrm>
            <a:off x="4337957" y="3521586"/>
            <a:ext cx="1904999" cy="46713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Exception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37167-155A-4C2A-A2C2-AE58A5D62FE8}"/>
              </a:ext>
            </a:extLst>
          </p:cNvPr>
          <p:cNvSpPr/>
          <p:nvPr/>
        </p:nvSpPr>
        <p:spPr>
          <a:xfrm>
            <a:off x="4332514" y="2569757"/>
            <a:ext cx="1915885" cy="4671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Throwable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D1554D-1ED2-48B8-A156-DEE7EB30CB7C}"/>
              </a:ext>
            </a:extLst>
          </p:cNvPr>
          <p:cNvCxnSpPr>
            <a:cxnSpLocks/>
            <a:stCxn id="9" idx="0"/>
            <a:endCxn id="3" idx="2"/>
          </p:cNvCxnSpPr>
          <p:nvPr/>
        </p:nvCxnSpPr>
        <p:spPr>
          <a:xfrm flipV="1">
            <a:off x="5290457" y="2085067"/>
            <a:ext cx="2721" cy="4846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FDE70-BE22-4496-BD2D-2F9E47C31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555" y="2951417"/>
            <a:ext cx="188992" cy="57017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8BB87BD-4CDD-4CD2-B0C4-79B2EC122AA1}"/>
              </a:ext>
            </a:extLst>
          </p:cNvPr>
          <p:cNvSpPr/>
          <p:nvPr/>
        </p:nvSpPr>
        <p:spPr>
          <a:xfrm>
            <a:off x="391889" y="1447799"/>
            <a:ext cx="3492952" cy="1365576"/>
          </a:xfrm>
          <a:prstGeom prst="wedgeRoundRectCallout">
            <a:avLst>
              <a:gd name="adj1" fmla="val 64878"/>
              <a:gd name="adj2" fmla="val 48099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400" b="1" dirty="0" err="1"/>
              <a:t>GetMessage</a:t>
            </a:r>
            <a:r>
              <a:rPr lang="en-US" sz="2400" b="1" dirty="0"/>
              <a:t>() </a:t>
            </a:r>
            <a:r>
              <a:rPr lang="en-US" sz="2400" dirty="0">
                <a:latin typeface="Calibri" pitchFamily="34" charset="0"/>
              </a:rPr>
              <a:t>returns the </a:t>
            </a:r>
            <a:r>
              <a:rPr lang="en-US" sz="2400" b="1" dirty="0">
                <a:latin typeface="Calibri" pitchFamily="34" charset="0"/>
              </a:rPr>
              <a:t>error message </a:t>
            </a:r>
            <a:r>
              <a:rPr lang="en-US" sz="2400" dirty="0">
                <a:latin typeface="Calibri" pitchFamily="34" charset="0"/>
              </a:rPr>
              <a:t>string of the throwable object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53DEBC-0C9A-463B-A25F-E4F959D779CB}"/>
              </a:ext>
            </a:extLst>
          </p:cNvPr>
          <p:cNvGrpSpPr/>
          <p:nvPr/>
        </p:nvGrpSpPr>
        <p:grpSpPr>
          <a:xfrm>
            <a:off x="4089403" y="3942242"/>
            <a:ext cx="4136572" cy="2382356"/>
            <a:chOff x="4089403" y="3942242"/>
            <a:chExt cx="4136572" cy="23823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5CB1C3-DC7D-479A-A32F-A0C33ED58909}"/>
                </a:ext>
              </a:extLst>
            </p:cNvPr>
            <p:cNvSpPr/>
            <p:nvPr/>
          </p:nvSpPr>
          <p:spPr>
            <a:xfrm>
              <a:off x="4089403" y="4274455"/>
              <a:ext cx="4136572" cy="2050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E3C2DB-B3C2-4E7C-B9AF-2E35702E5008}"/>
                </a:ext>
              </a:extLst>
            </p:cNvPr>
            <p:cNvSpPr/>
            <p:nvPr/>
          </p:nvSpPr>
          <p:spPr>
            <a:xfrm>
              <a:off x="4337957" y="4522865"/>
              <a:ext cx="1910443" cy="46713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err="1"/>
                <a:t>SQLException</a:t>
              </a:r>
              <a:endParaRPr lang="en-US" sz="2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CF0FD-498D-4E97-9BA5-CA3E26B3519F}"/>
                </a:ext>
              </a:extLst>
            </p:cNvPr>
            <p:cNvSpPr/>
            <p:nvPr/>
          </p:nvSpPr>
          <p:spPr>
            <a:xfrm>
              <a:off x="4332515" y="5565036"/>
              <a:ext cx="1910442" cy="46713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err="1"/>
                <a:t>SQLWarning</a:t>
              </a:r>
              <a:endParaRPr lang="en-US" sz="24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DF96BD-7BC6-4D28-BD49-DE0DFA39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3369" y="3942242"/>
              <a:ext cx="188992" cy="5527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B326EA-5010-48E0-9B71-7F5A33B17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1555" y="4953718"/>
              <a:ext cx="188992" cy="6113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1CCE6D-9232-4C67-8287-95E2D72F0335}"/>
                </a:ext>
              </a:extLst>
            </p:cNvPr>
            <p:cNvSpPr txBox="1"/>
            <p:nvPr/>
          </p:nvSpPr>
          <p:spPr>
            <a:xfrm>
              <a:off x="6647090" y="4343399"/>
              <a:ext cx="1441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Java.SQL</a:t>
              </a:r>
              <a:endParaRPr lang="en-US" sz="28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012162F-5437-49CC-8111-52F8C15A6572}"/>
              </a:ext>
            </a:extLst>
          </p:cNvPr>
          <p:cNvSpPr txBox="1"/>
          <p:nvPr/>
        </p:nvSpPr>
        <p:spPr>
          <a:xfrm>
            <a:off x="7208795" y="1528765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Java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45253D1-7AD4-40C9-A4CC-1D2EC2C3CC01}"/>
              </a:ext>
            </a:extLst>
          </p:cNvPr>
          <p:cNvSpPr/>
          <p:nvPr/>
        </p:nvSpPr>
        <p:spPr>
          <a:xfrm>
            <a:off x="685801" y="3282100"/>
            <a:ext cx="3122839" cy="1155228"/>
          </a:xfrm>
          <a:prstGeom prst="wedgeRoundRectCallout">
            <a:avLst>
              <a:gd name="adj1" fmla="val 68221"/>
              <a:gd name="adj2" fmla="val 61663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400" b="1" dirty="0" err="1"/>
              <a:t>GetSQLState</a:t>
            </a:r>
            <a:r>
              <a:rPr lang="en-US" sz="2400" b="1" dirty="0"/>
              <a:t>()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returns an </a:t>
            </a:r>
            <a:r>
              <a:rPr lang="en-US" sz="2400" dirty="0" err="1">
                <a:latin typeface="Calibri" pitchFamily="34" charset="0"/>
              </a:rPr>
              <a:t>SQLState</a:t>
            </a:r>
            <a:r>
              <a:rPr lang="en-US" sz="2400" dirty="0">
                <a:latin typeface="Calibri" pitchFamily="34" charset="0"/>
              </a:rPr>
              <a:t> identifier </a:t>
            </a:r>
            <a:r>
              <a:rPr lang="en-US" sz="2400" dirty="0"/>
              <a:t> 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78BAA11E-023B-4F3A-AF9A-75755939388A}"/>
              </a:ext>
            </a:extLst>
          </p:cNvPr>
          <p:cNvSpPr/>
          <p:nvPr/>
        </p:nvSpPr>
        <p:spPr>
          <a:xfrm>
            <a:off x="762002" y="4756434"/>
            <a:ext cx="3046638" cy="1275741"/>
          </a:xfrm>
          <a:prstGeom prst="wedgeRoundRectCallout">
            <a:avLst>
              <a:gd name="adj1" fmla="val 67265"/>
              <a:gd name="adj2" fmla="val 28945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b="1" dirty="0" err="1"/>
              <a:t>GetWarning</a:t>
            </a:r>
            <a:r>
              <a:rPr lang="en-US" sz="2400" b="1" dirty="0"/>
              <a:t>()</a:t>
            </a:r>
            <a:r>
              <a:rPr lang="en-US" sz="2400" b="1" dirty="0">
                <a:solidFill>
                  <a:srgbClr val="11111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retrieves SQL warning if they exist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3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DC2489-DDD8-4A99-9CDA-6191272CA1E9}"/>
              </a:ext>
            </a:extLst>
          </p:cNvPr>
          <p:cNvSpPr/>
          <p:nvPr/>
        </p:nvSpPr>
        <p:spPr>
          <a:xfrm>
            <a:off x="4074494" y="1399729"/>
            <a:ext cx="4136572" cy="2791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77"/>
            <a:ext cx="8229600" cy="826597"/>
          </a:xfrm>
        </p:spPr>
        <p:txBody>
          <a:bodyPr>
            <a:normAutofit/>
          </a:bodyPr>
          <a:lstStyle/>
          <a:p>
            <a:r>
              <a:rPr lang="en-US" sz="4800" dirty="0" err="1"/>
              <a:t>SQLException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B4ECF-88B7-40FA-A94A-7C1C4990A581}"/>
              </a:ext>
            </a:extLst>
          </p:cNvPr>
          <p:cNvSpPr/>
          <p:nvPr/>
        </p:nvSpPr>
        <p:spPr>
          <a:xfrm>
            <a:off x="4343400" y="1617928"/>
            <a:ext cx="1899555" cy="4671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Object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DB186-9C27-4B2B-B0BF-56492CF3002A}"/>
              </a:ext>
            </a:extLst>
          </p:cNvPr>
          <p:cNvSpPr/>
          <p:nvPr/>
        </p:nvSpPr>
        <p:spPr>
          <a:xfrm>
            <a:off x="4337957" y="3521586"/>
            <a:ext cx="1904999" cy="46713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Exception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37167-155A-4C2A-A2C2-AE58A5D62FE8}"/>
              </a:ext>
            </a:extLst>
          </p:cNvPr>
          <p:cNvSpPr/>
          <p:nvPr/>
        </p:nvSpPr>
        <p:spPr>
          <a:xfrm>
            <a:off x="4332514" y="2569757"/>
            <a:ext cx="1915885" cy="4671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Throwable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D1554D-1ED2-48B8-A156-DEE7EB30CB7C}"/>
              </a:ext>
            </a:extLst>
          </p:cNvPr>
          <p:cNvCxnSpPr>
            <a:cxnSpLocks/>
            <a:stCxn id="9" idx="0"/>
            <a:endCxn id="3" idx="2"/>
          </p:cNvCxnSpPr>
          <p:nvPr/>
        </p:nvCxnSpPr>
        <p:spPr>
          <a:xfrm flipV="1">
            <a:off x="5290457" y="2085067"/>
            <a:ext cx="2721" cy="4846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FDE70-BE22-4496-BD2D-2F9E47C31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555" y="2951417"/>
            <a:ext cx="188992" cy="5701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53DEBC-0C9A-463B-A25F-E4F959D779CB}"/>
              </a:ext>
            </a:extLst>
          </p:cNvPr>
          <p:cNvGrpSpPr/>
          <p:nvPr/>
        </p:nvGrpSpPr>
        <p:grpSpPr>
          <a:xfrm>
            <a:off x="4089403" y="3942242"/>
            <a:ext cx="4136572" cy="2382356"/>
            <a:chOff x="4089403" y="3942242"/>
            <a:chExt cx="4136572" cy="23823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5CB1C3-DC7D-479A-A32F-A0C33ED58909}"/>
                </a:ext>
              </a:extLst>
            </p:cNvPr>
            <p:cNvSpPr/>
            <p:nvPr/>
          </p:nvSpPr>
          <p:spPr>
            <a:xfrm>
              <a:off x="4089403" y="4274455"/>
              <a:ext cx="4136572" cy="2050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E3C2DB-B3C2-4E7C-B9AF-2E35702E5008}"/>
                </a:ext>
              </a:extLst>
            </p:cNvPr>
            <p:cNvSpPr/>
            <p:nvPr/>
          </p:nvSpPr>
          <p:spPr>
            <a:xfrm>
              <a:off x="4337957" y="4522865"/>
              <a:ext cx="1910443" cy="46713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err="1"/>
                <a:t>SQLException</a:t>
              </a:r>
              <a:endParaRPr lang="en-US" sz="2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CF0FD-498D-4E97-9BA5-CA3E26B3519F}"/>
                </a:ext>
              </a:extLst>
            </p:cNvPr>
            <p:cNvSpPr/>
            <p:nvPr/>
          </p:nvSpPr>
          <p:spPr>
            <a:xfrm>
              <a:off x="4332515" y="5565036"/>
              <a:ext cx="1910442" cy="46713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err="1"/>
                <a:t>SQLWarning</a:t>
              </a:r>
              <a:endParaRPr lang="en-US" sz="24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DF96BD-7BC6-4D28-BD49-DE0DFA39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3369" y="3942242"/>
              <a:ext cx="188992" cy="5527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B326EA-5010-48E0-9B71-7F5A33B17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1555" y="4953718"/>
              <a:ext cx="188992" cy="6113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1CCE6D-9232-4C67-8287-95E2D72F0335}"/>
                </a:ext>
              </a:extLst>
            </p:cNvPr>
            <p:cNvSpPr txBox="1"/>
            <p:nvPr/>
          </p:nvSpPr>
          <p:spPr>
            <a:xfrm>
              <a:off x="6647090" y="4343399"/>
              <a:ext cx="1441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Java.SQL</a:t>
              </a:r>
              <a:endParaRPr lang="en-US" sz="28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012162F-5437-49CC-8111-52F8C15A6572}"/>
              </a:ext>
            </a:extLst>
          </p:cNvPr>
          <p:cNvSpPr txBox="1"/>
          <p:nvPr/>
        </p:nvSpPr>
        <p:spPr>
          <a:xfrm>
            <a:off x="7208795" y="1528765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Java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45253D1-7AD4-40C9-A4CC-1D2EC2C3CC01}"/>
              </a:ext>
            </a:extLst>
          </p:cNvPr>
          <p:cNvSpPr/>
          <p:nvPr/>
        </p:nvSpPr>
        <p:spPr>
          <a:xfrm>
            <a:off x="685801" y="2743200"/>
            <a:ext cx="3122839" cy="2050142"/>
          </a:xfrm>
          <a:prstGeom prst="wedgeRoundRectCallout">
            <a:avLst>
              <a:gd name="adj1" fmla="val 70221"/>
              <a:gd name="adj2" fmla="val 44508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400" b="1" dirty="0"/>
              <a:t>Most of the methods in </a:t>
            </a:r>
            <a:r>
              <a:rPr lang="en-US" sz="2400" b="1" dirty="0" err="1"/>
              <a:t>java.sql</a:t>
            </a:r>
            <a:r>
              <a:rPr lang="en-US" sz="2400" b="1" dirty="0"/>
              <a:t> can throw an exception of type </a:t>
            </a:r>
            <a:r>
              <a:rPr lang="en-US" sz="2400" b="1" dirty="0" err="1"/>
              <a:t>SQLException</a:t>
            </a:r>
            <a:r>
              <a:rPr lang="en-US" sz="2400" b="1" dirty="0"/>
              <a:t> if an error occurs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5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2570" y="5072841"/>
            <a:ext cx="6373446" cy="125175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2570" y="4039364"/>
            <a:ext cx="6373446" cy="880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005888"/>
            <a:ext cx="6373446" cy="880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2570" y="2020062"/>
            <a:ext cx="6373446" cy="7985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US"/>
              <a:t>JDBC: Exceptions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13914" y="1295400"/>
            <a:ext cx="7086600" cy="5410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 err="1">
                <a:latin typeface="Calibri" pitchFamily="34" charset="0"/>
              </a:rPr>
              <a:t>SQLException</a:t>
            </a:r>
            <a:r>
              <a:rPr lang="en-US" dirty="0">
                <a:latin typeface="Calibri" pitchFamily="34" charset="0"/>
              </a:rPr>
              <a:t> has the following methods:</a:t>
            </a:r>
          </a:p>
          <a:p>
            <a:pPr marL="460375" lvl="1" indent="-287338"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public String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getMessage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() </a:t>
            </a:r>
          </a:p>
          <a:p>
            <a:pPr marL="460375" lvl="1" indent="-287338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	     </a:t>
            </a:r>
            <a:r>
              <a:rPr lang="en-US" dirty="0">
                <a:latin typeface="Calibri" pitchFamily="34" charset="0"/>
              </a:rPr>
              <a:t>is inherited from the </a:t>
            </a:r>
            <a:r>
              <a:rPr lang="en-US" dirty="0" err="1">
                <a:latin typeface="Calibri" pitchFamily="34" charset="0"/>
              </a:rPr>
              <a:t>Throwable</a:t>
            </a:r>
            <a:r>
              <a:rPr lang="en-US" dirty="0">
                <a:latin typeface="Calibri" pitchFamily="34" charset="0"/>
              </a:rPr>
              <a:t> class</a:t>
            </a:r>
            <a:endParaRPr lang="en-US" dirty="0">
              <a:solidFill>
                <a:srgbClr val="2042EE"/>
              </a:solidFill>
              <a:latin typeface="Calibri" pitchFamily="34" charset="0"/>
            </a:endParaRPr>
          </a:p>
          <a:p>
            <a:pPr marL="460375" lvl="1" indent="-287338"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public String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getSQLState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() </a:t>
            </a:r>
          </a:p>
          <a:p>
            <a:pPr marL="860425" lvl="1" indent="-287338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	</a:t>
            </a:r>
            <a:r>
              <a:rPr lang="en-US" dirty="0">
                <a:latin typeface="Calibri" pitchFamily="34" charset="0"/>
              </a:rPr>
              <a:t>returns an </a:t>
            </a:r>
            <a:r>
              <a:rPr lang="en-US" dirty="0" err="1">
                <a:latin typeface="Calibri" pitchFamily="34" charset="0"/>
              </a:rPr>
              <a:t>SQLState</a:t>
            </a:r>
            <a:r>
              <a:rPr lang="en-US" dirty="0">
                <a:latin typeface="Calibri" pitchFamily="34" charset="0"/>
              </a:rPr>
              <a:t> identifier </a:t>
            </a:r>
          </a:p>
          <a:p>
            <a:pPr marL="460375" lvl="1" indent="-287338"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public int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getErrorCode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() </a:t>
            </a:r>
          </a:p>
          <a:p>
            <a:pPr marL="460375" lvl="1" indent="-287338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	     </a:t>
            </a:r>
            <a:r>
              <a:rPr lang="en-US" dirty="0">
                <a:latin typeface="Calibri" pitchFamily="34" charset="0"/>
              </a:rPr>
              <a:t>retrieves a vendor-specific error code</a:t>
            </a:r>
          </a:p>
          <a:p>
            <a:pPr marL="460375" lvl="1" indent="-287338"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public 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SQLException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getNextException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() </a:t>
            </a:r>
          </a:p>
          <a:p>
            <a:pPr marL="914400" lvl="1" indent="-741363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	</a:t>
            </a:r>
            <a:r>
              <a:rPr lang="en-US" dirty="0">
                <a:latin typeface="Calibri" pitchFamily="34" charset="0"/>
              </a:rPr>
              <a:t>gets the next exception chained to this </a:t>
            </a:r>
            <a:r>
              <a:rPr lang="en-US" dirty="0" err="1">
                <a:latin typeface="Calibri" pitchFamily="34" charset="0"/>
              </a:rPr>
              <a:t>SQLException</a:t>
            </a:r>
            <a:r>
              <a:rPr lang="en-US" dirty="0">
                <a:latin typeface="Calibri" pitchFamily="34" charset="0"/>
              </a:rPr>
              <a:t> object</a:t>
            </a:r>
          </a:p>
          <a:p>
            <a:pPr marL="460375" indent="-287338"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D5B508C-CD6D-425A-9AAB-EECFDB863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16" y="2667000"/>
            <a:ext cx="1541770" cy="3218914"/>
          </a:xfrm>
          <a:prstGeom prst="rect">
            <a:avLst/>
          </a:prstGeom>
        </p:spPr>
      </p:pic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7C53AFAF-8BAA-4962-8E16-E0F0A0C5A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4">
            <a:off x="6939607" y="4024710"/>
            <a:ext cx="2113897" cy="13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7772400" cy="800100"/>
          </a:xfrm>
        </p:spPr>
        <p:txBody>
          <a:bodyPr/>
          <a:lstStyle/>
          <a:p>
            <a:r>
              <a:rPr lang="en-US" dirty="0"/>
              <a:t>Catch the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45" y="2961290"/>
            <a:ext cx="7315200" cy="1905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indent="-227013">
              <a:lnSpc>
                <a:spcPts val="24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try</a:t>
            </a:r>
            <a:r>
              <a:rPr lang="en-US" dirty="0">
                <a:latin typeface="Calibri" pitchFamily="34" charset="0"/>
              </a:rPr>
              <a:t>  {</a:t>
            </a:r>
          </a:p>
          <a:p>
            <a:pPr indent="-227013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        </a:t>
            </a:r>
            <a:r>
              <a:rPr lang="en-US" i="1" dirty="0">
                <a:solidFill>
                  <a:srgbClr val="2042EE"/>
                </a:solidFill>
                <a:latin typeface="Calibri" pitchFamily="34" charset="0"/>
              </a:rPr>
              <a:t>body-code</a:t>
            </a:r>
          </a:p>
          <a:p>
            <a:pPr indent="-227013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}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catch</a:t>
            </a:r>
            <a:r>
              <a:rPr lang="en-US" dirty="0">
                <a:latin typeface="Calibri" pitchFamily="34" charset="0"/>
              </a:rPr>
              <a:t> ( </a:t>
            </a:r>
            <a:r>
              <a:rPr lang="en-US" i="1" dirty="0">
                <a:solidFill>
                  <a:srgbClr val="2042EE"/>
                </a:solidFill>
                <a:latin typeface="Calibri" pitchFamily="34" charset="0"/>
              </a:rPr>
              <a:t>exception-</a:t>
            </a:r>
            <a:r>
              <a:rPr lang="en-US" i="1" dirty="0" err="1">
                <a:solidFill>
                  <a:srgbClr val="2042EE"/>
                </a:solidFill>
                <a:latin typeface="Calibri" pitchFamily="34" charset="0"/>
              </a:rPr>
              <a:t>classname</a:t>
            </a:r>
            <a:r>
              <a:rPr lang="en-US" i="1" dirty="0">
                <a:solidFill>
                  <a:srgbClr val="2042EE"/>
                </a:solidFill>
                <a:latin typeface="Calibri" pitchFamily="34" charset="0"/>
              </a:rPr>
              <a:t> variable-name</a:t>
            </a:r>
            <a:r>
              <a:rPr lang="en-US" dirty="0">
                <a:latin typeface="Calibri" pitchFamily="34" charset="0"/>
              </a:rPr>
              <a:t>)  {</a:t>
            </a:r>
          </a:p>
          <a:p>
            <a:pPr indent="-227013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        </a:t>
            </a:r>
            <a:r>
              <a:rPr lang="en-US" i="1" dirty="0">
                <a:solidFill>
                  <a:srgbClr val="2042EE"/>
                </a:solidFill>
                <a:latin typeface="Calibri" pitchFamily="34" charset="0"/>
              </a:rPr>
              <a:t>handler-code</a:t>
            </a:r>
          </a:p>
          <a:p>
            <a:pPr indent="-227013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}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838200" y="1714500"/>
            <a:ext cx="3276600" cy="838200"/>
          </a:xfrm>
          <a:prstGeom prst="wedgeRoundRectCallout">
            <a:avLst>
              <a:gd name="adj1" fmla="val 6753"/>
              <a:gd name="adj2" fmla="val 146880"/>
              <a:gd name="adj3" fmla="val 16667"/>
            </a:avLst>
          </a:prstGeom>
          <a:solidFill>
            <a:srgbClr val="D6BCE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Contains code that might throw the exception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343400" y="1524000"/>
            <a:ext cx="3519055" cy="1219200"/>
          </a:xfrm>
          <a:prstGeom prst="wedgeRoundRectCallout">
            <a:avLst>
              <a:gd name="adj1" fmla="val -62891"/>
              <a:gd name="adj2" fmla="val 133157"/>
              <a:gd name="adj3" fmla="val 16667"/>
            </a:avLst>
          </a:prstGeom>
          <a:solidFill>
            <a:srgbClr val="D6BCE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9064E"/>
                </a:solidFill>
                <a:latin typeface="Comic Sans MS" pitchFamily="66" charset="0"/>
              </a:rPr>
              <a:t>The class name of the exception we want to handle, e.g., </a:t>
            </a:r>
            <a:r>
              <a:rPr lang="en-US" sz="2000" b="1" dirty="0" err="1">
                <a:solidFill>
                  <a:srgbClr val="09064E"/>
                </a:solidFill>
                <a:latin typeface="Comic Sans MS" pitchFamily="66" charset="0"/>
              </a:rPr>
              <a:t>SQLException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9064E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328745" y="4637690"/>
            <a:ext cx="2367455" cy="1143000"/>
          </a:xfrm>
          <a:prstGeom prst="wedgeRoundRectCallout">
            <a:avLst>
              <a:gd name="adj1" fmla="val -34937"/>
              <a:gd name="adj2" fmla="val -103245"/>
              <a:gd name="adj3" fmla="val 16667"/>
            </a:avLst>
          </a:prstGeom>
          <a:solidFill>
            <a:srgbClr val="D6BCE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9064E"/>
                </a:solidFill>
                <a:latin typeface="Comic Sans MS" pitchFamily="66" charset="0"/>
              </a:rPr>
              <a:t>The variable that will hold the exception object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9064E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581090" y="5094890"/>
            <a:ext cx="2757055" cy="1143000"/>
          </a:xfrm>
          <a:prstGeom prst="wedgeRoundRectCallout">
            <a:avLst>
              <a:gd name="adj1" fmla="val -16431"/>
              <a:gd name="adj2" fmla="val -106445"/>
              <a:gd name="adj3" fmla="val 16667"/>
            </a:avLst>
          </a:prstGeom>
          <a:solidFill>
            <a:srgbClr val="D6BCE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Contains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 the code to execute if the exception occurs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9064E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JDBC: Warnings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0264"/>
            <a:ext cx="7086600" cy="4419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SQLWarning</a:t>
            </a:r>
            <a:r>
              <a:rPr lang="en-US" dirty="0">
                <a:latin typeface="Calibri" pitchFamily="34" charset="0"/>
              </a:rPr>
              <a:t> is a subclass of </a:t>
            </a:r>
            <a:r>
              <a:rPr lang="en-US" dirty="0" err="1">
                <a:latin typeface="Calibri" pitchFamily="34" charset="0"/>
              </a:rPr>
              <a:t>SQLException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Warnings are not as severe.  They are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not thrown </a:t>
            </a:r>
            <a:r>
              <a:rPr lang="en-US" dirty="0">
                <a:latin typeface="Calibri" pitchFamily="34" charset="0"/>
              </a:rPr>
              <a:t>and their existence has to be explicitly tested.</a:t>
            </a:r>
          </a:p>
          <a:p>
            <a:pPr lvl="1">
              <a:defRPr/>
            </a:pP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getWarnings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() </a:t>
            </a:r>
          </a:p>
          <a:p>
            <a:pPr marL="1030288" lvl="1" indent="-288925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	</a:t>
            </a:r>
            <a:r>
              <a:rPr lang="en-US" dirty="0">
                <a:solidFill>
                  <a:srgbClr val="111111"/>
                </a:solidFill>
                <a:latin typeface="Calibri" pitchFamily="34" charset="0"/>
              </a:rPr>
              <a:t>retrieves SQL warning if they exist</a:t>
            </a:r>
          </a:p>
          <a:p>
            <a:pPr lvl="1">
              <a:defRPr/>
            </a:pP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getNextWarning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() </a:t>
            </a:r>
          </a:p>
          <a:p>
            <a:pPr marL="1030288" lvl="1" indent="-288925">
              <a:buFont typeface="Wingdings" pitchFamily="2" charset="2"/>
              <a:buNone/>
              <a:defRPr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	</a:t>
            </a:r>
            <a:r>
              <a:rPr lang="en-US" dirty="0">
                <a:solidFill>
                  <a:srgbClr val="111111"/>
                </a:solidFill>
                <a:latin typeface="Calibri" pitchFamily="34" charset="0"/>
              </a:rPr>
              <a:t>retrieves the next warning chained to </a:t>
            </a:r>
          </a:p>
          <a:p>
            <a:pPr marL="1030288" lvl="1" indent="-2889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111111"/>
                </a:solidFill>
                <a:latin typeface="Calibri" pitchFamily="34" charset="0"/>
              </a:rPr>
              <a:t>    this </a:t>
            </a:r>
            <a:r>
              <a:rPr lang="en-US" dirty="0" err="1">
                <a:solidFill>
                  <a:srgbClr val="111111"/>
                </a:solidFill>
                <a:latin typeface="Calibri" pitchFamily="34" charset="0"/>
              </a:rPr>
              <a:t>SQLwarning</a:t>
            </a:r>
            <a:r>
              <a:rPr lang="en-US" dirty="0">
                <a:solidFill>
                  <a:srgbClr val="111111"/>
                </a:solidFill>
                <a:latin typeface="Calibri" pitchFamily="34" charset="0"/>
              </a:rPr>
              <a:t> object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358AC89-7DE0-46DA-970A-B837265DE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34" y="2758373"/>
            <a:ext cx="1832063" cy="3824989"/>
          </a:xfrm>
          <a:prstGeom prst="rect">
            <a:avLst/>
          </a:prstGeom>
        </p:spPr>
      </p:pic>
      <p:pic>
        <p:nvPicPr>
          <p:cNvPr id="5" name="Picture 4" descr="A red and black background&#10;&#10;Description automatically generated">
            <a:extLst>
              <a:ext uri="{FF2B5EF4-FFF2-40B4-BE49-F238E27FC236}">
                <a16:creationId xmlns:a16="http://schemas.microsoft.com/office/drawing/2014/main" id="{29EFD449-B3FE-47CE-92C4-D935CA81F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4">
            <a:off x="6647009" y="5171320"/>
            <a:ext cx="2225358" cy="12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4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7200" y="5334000"/>
            <a:ext cx="8153400" cy="6858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57200" y="3657600"/>
            <a:ext cx="8153400" cy="13716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57200" y="1981200"/>
            <a:ext cx="8153400" cy="17526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1371600"/>
            <a:ext cx="8153400" cy="6096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r>
              <a:rPr lang="en-US"/>
              <a:t>Warning &amp; Eception Example</a:t>
            </a:r>
          </a:p>
        </p:txBody>
      </p:sp>
      <p:sp>
        <p:nvSpPr>
          <p:cNvPr id="460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7030A0"/>
                </a:solidFill>
                <a:latin typeface="Arial Unicode MS" pitchFamily="34" charset="-128"/>
              </a:rPr>
              <a:t>try</a:t>
            </a:r>
            <a:r>
              <a:rPr lang="en-US" sz="2000" dirty="0">
                <a:latin typeface="Arial Unicode MS" pitchFamily="34" charset="-128"/>
              </a:rPr>
              <a:t>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stmt=</a:t>
            </a:r>
            <a:r>
              <a:rPr lang="en-US" sz="2000" dirty="0" err="1">
                <a:latin typeface="Arial Unicode MS" pitchFamily="34" charset="-128"/>
              </a:rPr>
              <a:t>con.createStatement</a:t>
            </a:r>
            <a:r>
              <a:rPr lang="en-US" sz="2000" dirty="0">
                <a:latin typeface="Arial Unicode MS" pitchFamily="34" charset="-128"/>
              </a:rPr>
              <a:t>();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create an empty statement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warning=</a:t>
            </a:r>
            <a:r>
              <a:rPr lang="en-US" sz="2000" dirty="0" err="1">
                <a:latin typeface="Arial Unicode MS" pitchFamily="34" charset="-128"/>
              </a:rPr>
              <a:t>con.</a:t>
            </a:r>
            <a:r>
              <a:rPr lang="en-US" sz="2000" dirty="0" err="1">
                <a:solidFill>
                  <a:srgbClr val="C00000"/>
                </a:solidFill>
                <a:latin typeface="Arial Unicode MS" pitchFamily="34" charset="-128"/>
              </a:rPr>
              <a:t>getWarnings</a:t>
            </a:r>
            <a:r>
              <a:rPr lang="en-US" sz="2000" dirty="0">
                <a:latin typeface="Arial Unicode MS" pitchFamily="34" charset="-128"/>
              </a:rPr>
              <a:t>();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retrieve warning if it exists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while(warning != null)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3857F0"/>
                </a:solidFill>
                <a:latin typeface="Arial Unicode MS" pitchFamily="34" charset="-128"/>
              </a:rPr>
              <a:t>      // handle </a:t>
            </a:r>
            <a:r>
              <a:rPr lang="en-US" sz="2000" dirty="0" err="1">
                <a:solidFill>
                  <a:srgbClr val="3857F0"/>
                </a:solidFill>
                <a:latin typeface="Arial Unicode MS" pitchFamily="34" charset="-128"/>
              </a:rPr>
              <a:t>SQLWarnings</a:t>
            </a:r>
            <a:endParaRPr lang="en-US" sz="2000" dirty="0">
              <a:solidFill>
                <a:srgbClr val="3857F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   warning = </a:t>
            </a:r>
            <a:r>
              <a:rPr lang="en-US" sz="2000" dirty="0" err="1">
                <a:latin typeface="Arial Unicode MS" pitchFamily="34" charset="-128"/>
              </a:rPr>
              <a:t>warning.</a:t>
            </a:r>
            <a:r>
              <a:rPr lang="en-US" sz="2000" dirty="0" err="1">
                <a:solidFill>
                  <a:srgbClr val="C00000"/>
                </a:solidFill>
                <a:latin typeface="Arial Unicode MS" pitchFamily="34" charset="-128"/>
              </a:rPr>
              <a:t>getNextWarning</a:t>
            </a:r>
            <a:r>
              <a:rPr lang="en-US" sz="2000" dirty="0">
                <a:latin typeface="Arial Unicode MS" pitchFamily="34" charset="-128"/>
              </a:rPr>
              <a:t>();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        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get next warning chained to the </a:t>
            </a:r>
            <a:r>
              <a:rPr lang="en-US" sz="2000" i="1" dirty="0">
                <a:solidFill>
                  <a:srgbClr val="2042EE"/>
                </a:solidFill>
                <a:latin typeface="Arial Unicode MS" pitchFamily="34" charset="-128"/>
              </a:rPr>
              <a:t>warning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</a:t>
            </a:r>
            <a:r>
              <a:rPr lang="en-US" sz="2000" dirty="0" err="1">
                <a:latin typeface="Arial Unicode MS" pitchFamily="34" charset="-128"/>
              </a:rPr>
              <a:t>con.clearWarnings</a:t>
            </a:r>
            <a:r>
              <a:rPr lang="en-US" sz="20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</a:t>
            </a:r>
            <a:r>
              <a:rPr lang="en-US" sz="2000" dirty="0" err="1">
                <a:latin typeface="Arial Unicode MS" pitchFamily="34" charset="-128"/>
              </a:rPr>
              <a:t>stmt.executeUpdate</a:t>
            </a:r>
            <a:r>
              <a:rPr lang="en-US" sz="2000" dirty="0">
                <a:latin typeface="Arial Unicode MS" pitchFamily="34" charset="-128"/>
              </a:rPr>
              <a:t>(</a:t>
            </a:r>
            <a:r>
              <a:rPr lang="en-US" sz="2000" dirty="0" err="1">
                <a:latin typeface="Arial Unicode MS" pitchFamily="34" charset="-128"/>
              </a:rPr>
              <a:t>queryString</a:t>
            </a:r>
            <a:r>
              <a:rPr lang="en-US" sz="2000" dirty="0">
                <a:latin typeface="Arial Unicode MS" pitchFamily="34" charset="-128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warning = </a:t>
            </a:r>
            <a:r>
              <a:rPr lang="en-US" sz="2000" dirty="0" err="1">
                <a:latin typeface="Arial Unicode MS" pitchFamily="34" charset="-128"/>
              </a:rPr>
              <a:t>con.getWarnings</a:t>
            </a:r>
            <a:r>
              <a:rPr lang="en-US" sz="2000" dirty="0">
                <a:latin typeface="Arial Unicode MS" pitchFamily="34" charset="-128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  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}     </a:t>
            </a:r>
            <a:r>
              <a:rPr lang="en-US" sz="2000" dirty="0">
                <a:solidFill>
                  <a:srgbClr val="3857F0"/>
                </a:solidFill>
                <a:latin typeface="Arial Unicode MS" pitchFamily="34" charset="-128"/>
              </a:rPr>
              <a:t>//end try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7030A0"/>
                </a:solidFill>
                <a:latin typeface="Arial Unicode MS" pitchFamily="34" charset="-128"/>
              </a:rPr>
              <a:t>catch</a:t>
            </a:r>
            <a:r>
              <a:rPr lang="en-US" sz="2000" dirty="0">
                <a:latin typeface="Arial Unicode MS" pitchFamily="34" charset="-128"/>
              </a:rPr>
              <a:t>( </a:t>
            </a:r>
            <a:r>
              <a:rPr lang="en-US" sz="2000" dirty="0" err="1">
                <a:latin typeface="Arial Unicode MS" pitchFamily="34" charset="-128"/>
              </a:rPr>
              <a:t>SQLException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</a:rPr>
              <a:t>SQLe</a:t>
            </a:r>
            <a:r>
              <a:rPr lang="en-US" sz="2000" dirty="0">
                <a:latin typeface="Arial Unicode MS" pitchFamily="34" charset="-128"/>
              </a:rPr>
              <a:t>) {  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catch the </a:t>
            </a:r>
            <a:r>
              <a:rPr lang="en-US" sz="2000" dirty="0" err="1">
                <a:solidFill>
                  <a:srgbClr val="2042EE"/>
                </a:solidFill>
                <a:latin typeface="Arial Unicode MS" pitchFamily="34" charset="-128"/>
              </a:rPr>
              <a:t>SQLException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3857F0"/>
                </a:solidFill>
                <a:latin typeface="Arial Unicode MS" pitchFamily="34" charset="-128"/>
              </a:rPr>
              <a:t>   // handle the exception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 Unicode MS" pitchFamily="34" charset="-128"/>
              </a:rPr>
              <a:t>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0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1104900"/>
          </a:xfrm>
        </p:spPr>
        <p:txBody>
          <a:bodyPr>
            <a:normAutofit/>
          </a:bodyPr>
          <a:lstStyle/>
          <a:p>
            <a:r>
              <a:rPr lang="en-US" sz="4800" dirty="0"/>
              <a:t>Another Example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C190F-75E0-4B3E-8E69-9B38373A3AE2}"/>
              </a:ext>
            </a:extLst>
          </p:cNvPr>
          <p:cNvSpPr txBox="1"/>
          <p:nvPr/>
        </p:nvSpPr>
        <p:spPr>
          <a:xfrm>
            <a:off x="685800" y="976068"/>
            <a:ext cx="8000999" cy="47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1">
              <a:lnSpc>
                <a:spcPts val="3100"/>
              </a:lnSpc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Sailors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rating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age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real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1" name="Picture 10" descr="A picture containing hula hoop&#10;&#10;Description automatically generated">
            <a:extLst>
              <a:ext uri="{FF2B5EF4-FFF2-40B4-BE49-F238E27FC236}">
                <a16:creationId xmlns:a16="http://schemas.microsoft.com/office/drawing/2014/main" id="{B1F3A932-3776-4F2D-B2C4-63D42A607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61" y="745591"/>
            <a:ext cx="3831339" cy="1104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E071AB-39D0-4656-840C-28C4EABEA5F1}"/>
              </a:ext>
            </a:extLst>
          </p:cNvPr>
          <p:cNvSpPr txBox="1"/>
          <p:nvPr/>
        </p:nvSpPr>
        <p:spPr>
          <a:xfrm>
            <a:off x="3141425" y="1860158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Print names and their rating</a:t>
            </a:r>
          </a:p>
        </p:txBody>
      </p:sp>
    </p:spTree>
    <p:extLst>
      <p:ext uri="{BB962C8B-B14F-4D97-AF65-F5344CB8AC3E}">
        <p14:creationId xmlns:p14="http://schemas.microsoft.com/office/powerpoint/2010/main" val="105959358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SQL in Application Code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62783" y="1905000"/>
            <a:ext cx="4703448" cy="3505200"/>
          </a:xfrm>
        </p:spPr>
        <p:txBody>
          <a:bodyPr>
            <a:noAutofit/>
          </a:bodyPr>
          <a:lstStyle/>
          <a:p>
            <a:pPr marL="284163" indent="-284163">
              <a:spcAft>
                <a:spcPts val="900"/>
              </a:spcAft>
            </a:pPr>
            <a:r>
              <a:rPr lang="en-US" sz="2800" dirty="0">
                <a:latin typeface="Calibri" pitchFamily="34" charset="0"/>
              </a:rPr>
              <a:t>SQL commands can be called from within a host language (e.g., C++ or Java) program.</a:t>
            </a:r>
          </a:p>
          <a:p>
            <a:pPr marL="284163" indent="-284163">
              <a:spcAft>
                <a:spcPts val="900"/>
              </a:spcAft>
            </a:pPr>
            <a:r>
              <a:rPr lang="en-US" sz="2800" dirty="0">
                <a:latin typeface="Calibri" pitchFamily="34" charset="0"/>
              </a:rPr>
              <a:t>SQL statements can refer to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host variables </a:t>
            </a:r>
            <a:r>
              <a:rPr lang="en-US" sz="2800" dirty="0">
                <a:latin typeface="Calibri" pitchFamily="34" charset="0"/>
              </a:rPr>
              <a:t>(including special variables used to return status).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9FCE1A-8432-45E6-8284-CFD0DCFD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635"/>
              </p:ext>
            </p:extLst>
          </p:nvPr>
        </p:nvGraphicFramePr>
        <p:xfrm>
          <a:off x="5181600" y="4482254"/>
          <a:ext cx="3657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73484908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720491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65890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4591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sname</a:t>
                      </a:r>
                      <a:endParaRPr lang="en-US" sz="2400" dirty="0"/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rating</a:t>
                      </a:r>
                    </a:p>
                  </a:txBody>
                  <a:tcPr marL="0" marR="0" marT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 marL="0" marR="0" marT="0" anchor="ctr" anchorCtr="1"/>
                </a:tc>
                <a:extLst>
                  <a:ext uri="{0D108BD9-81ED-4DB2-BD59-A6C34878D82A}">
                    <a16:rowId xmlns:a16="http://schemas.microsoft.com/office/drawing/2014/main" val="41573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dustin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24435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brandon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408966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emily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377620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45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trevor</a:t>
                      </a:r>
                      <a:endParaRPr lang="en-US" sz="2400" dirty="0"/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T="0"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</a:t>
                      </a:r>
                    </a:p>
                  </a:txBody>
                  <a:tcPr marT="0" anchor="ctr" anchorCtr="1"/>
                </a:tc>
                <a:extLst>
                  <a:ext uri="{0D108BD9-81ED-4DB2-BD59-A6C34878D82A}">
                    <a16:rowId xmlns:a16="http://schemas.microsoft.com/office/drawing/2014/main" val="1765007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7A8F30-51BA-43CE-8411-D5FA4F3ED053}"/>
              </a:ext>
            </a:extLst>
          </p:cNvPr>
          <p:cNvSpPr txBox="1"/>
          <p:nvPr/>
        </p:nvSpPr>
        <p:spPr>
          <a:xfrm>
            <a:off x="3950548" y="6096000"/>
            <a:ext cx="11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Sailors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BD899C33-7C21-431E-9B3E-AEE5B20C648F}"/>
              </a:ext>
            </a:extLst>
          </p:cNvPr>
          <p:cNvSpPr/>
          <p:nvPr/>
        </p:nvSpPr>
        <p:spPr>
          <a:xfrm>
            <a:off x="5084448" y="1181101"/>
            <a:ext cx="3678552" cy="30480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3E003-4AFB-4680-8BCC-408B3B1EAF7A}"/>
              </a:ext>
            </a:extLst>
          </p:cNvPr>
          <p:cNvSpPr/>
          <p:nvPr/>
        </p:nvSpPr>
        <p:spPr>
          <a:xfrm>
            <a:off x="5562600" y="2830204"/>
            <a:ext cx="3252893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SELECT </a:t>
            </a:r>
            <a:r>
              <a:rPr lang="en-US" sz="1600" b="1" dirty="0" err="1">
                <a:solidFill>
                  <a:prstClr val="black"/>
                </a:solidFill>
                <a:latin typeface="Arial Unicode MS" pitchFamily="34" charset="-128"/>
              </a:rPr>
              <a:t>S.sname</a:t>
            </a: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Arial Unicode MS" pitchFamily="34" charset="-128"/>
              </a:rPr>
              <a:t>S.age</a:t>
            </a:r>
            <a:endParaRPr lang="en-US" sz="1600" b="1" dirty="0">
              <a:solidFill>
                <a:prstClr val="black"/>
              </a:solidFill>
              <a:latin typeface="Arial Unicode MS" pitchFamily="34" charset="-128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FROM Sailors 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WHERE </a:t>
            </a:r>
            <a:r>
              <a:rPr lang="en-US" sz="1600" b="1" dirty="0" err="1">
                <a:solidFill>
                  <a:prstClr val="black"/>
                </a:solidFill>
                <a:latin typeface="Arial Unicode MS" pitchFamily="34" charset="-128"/>
              </a:rPr>
              <a:t>S.rating</a:t>
            </a: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 &gt; :</a:t>
            </a:r>
            <a:r>
              <a:rPr lang="en-US" sz="1600" b="1" dirty="0" err="1">
                <a:solidFill>
                  <a:prstClr val="black"/>
                </a:solidFill>
                <a:latin typeface="Arial Unicode MS" pitchFamily="34" charset="-128"/>
              </a:rPr>
              <a:t>c_minrating</a:t>
            </a:r>
            <a:r>
              <a:rPr lang="en-US" sz="1600" b="1" dirty="0">
                <a:solidFill>
                  <a:prstClr val="black"/>
                </a:solidFill>
                <a:latin typeface="Arial Unicode MS" pitchFamily="34" charset="-128"/>
              </a:rPr>
              <a:t> </a:t>
            </a: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74FA31-0864-4CCA-A6B8-E061D49B4C1E}"/>
              </a:ext>
            </a:extLst>
          </p:cNvPr>
          <p:cNvSpPr/>
          <p:nvPr/>
        </p:nvSpPr>
        <p:spPr>
          <a:xfrm>
            <a:off x="6477000" y="1447800"/>
            <a:ext cx="2173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7D6BF-D4DB-4612-9F86-56865A75BF5D}"/>
              </a:ext>
            </a:extLst>
          </p:cNvPr>
          <p:cNvSpPr txBox="1"/>
          <p:nvPr/>
        </p:nvSpPr>
        <p:spPr>
          <a:xfrm>
            <a:off x="5592420" y="2277145"/>
            <a:ext cx="17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  <a:r>
              <a:rPr lang="en-US" b="1" dirty="0" err="1"/>
              <a:t>c_minrating</a:t>
            </a:r>
            <a:r>
              <a:rPr lang="en-US" b="1" dirty="0"/>
              <a:t> = 6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9F03206B-8E8C-4A23-B4B4-14D3CBD69F30}"/>
              </a:ext>
            </a:extLst>
          </p:cNvPr>
          <p:cNvSpPr/>
          <p:nvPr/>
        </p:nvSpPr>
        <p:spPr>
          <a:xfrm rot="19139078">
            <a:off x="7648624" y="1995438"/>
            <a:ext cx="613833" cy="1477950"/>
          </a:xfrm>
          <a:prstGeom prst="curved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6" grpId="0" animBg="1"/>
      <p:bldP spid="8" grpId="0"/>
      <p:bldP spid="13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81000" y="5334000"/>
            <a:ext cx="8534400" cy="12192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81000" y="3429000"/>
            <a:ext cx="8551985" cy="18288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82954" y="2491398"/>
            <a:ext cx="8532446" cy="861402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8585" y="1730294"/>
            <a:ext cx="8534400" cy="680752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1104900"/>
          </a:xfrm>
        </p:spPr>
        <p:txBody>
          <a:bodyPr>
            <a:normAutofit/>
          </a:bodyPr>
          <a:lstStyle/>
          <a:p>
            <a:r>
              <a:rPr lang="en-US" sz="4800" dirty="0"/>
              <a:t>Another Example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Connection con =                                                           </a:t>
            </a:r>
            <a:r>
              <a:rPr lang="en-US" sz="1800" b="1" dirty="0">
                <a:solidFill>
                  <a:srgbClr val="7030A0"/>
                </a:solidFill>
                <a:latin typeface="Arial Unicode MS" pitchFamily="34" charset="-128"/>
              </a:rPr>
              <a:t>// connect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33CC"/>
                </a:solidFill>
                <a:latin typeface="Arial Unicode MS" pitchFamily="34" charset="-128"/>
              </a:rPr>
              <a:t>  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DriverManager.getConnection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url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, ”login", ”pass"); 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Statement   stmt =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con.createStatement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();       </a:t>
            </a:r>
            <a:r>
              <a:rPr lang="en-US" sz="1800" b="1" dirty="0">
                <a:solidFill>
                  <a:srgbClr val="7030A0"/>
                </a:solidFill>
                <a:latin typeface="Arial Unicode MS" pitchFamily="34" charset="-128"/>
              </a:rPr>
              <a:t>// create and execute a query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String          query = "SELECT name, rating FROM Sailors";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ResultSet   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=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stmt.executeQuery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(query);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try { </a:t>
            </a:r>
            <a:r>
              <a:rPr lang="en-US" sz="1800" b="1" dirty="0">
                <a:latin typeface="Arial Unicode MS" pitchFamily="34" charset="-128"/>
              </a:rPr>
              <a:t>					</a:t>
            </a:r>
            <a:endParaRPr lang="en-US" sz="1800" b="1" dirty="0">
              <a:solidFill>
                <a:srgbClr val="7030A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latin typeface="Arial Unicode MS" pitchFamily="34" charset="-128"/>
              </a:rPr>
              <a:t>    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while (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rs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.next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()){</a:t>
            </a:r>
            <a:r>
              <a:rPr lang="en-US" sz="1800" b="1" dirty="0">
                <a:latin typeface="Arial Unicode MS" pitchFamily="34" charset="-128"/>
              </a:rPr>
              <a:t>			</a:t>
            </a:r>
            <a:r>
              <a:rPr lang="en-US" sz="1800" b="1" dirty="0">
                <a:solidFill>
                  <a:srgbClr val="7030A0"/>
                </a:solidFill>
                <a:latin typeface="Arial Unicode MS" pitchFamily="34" charset="-128"/>
              </a:rPr>
              <a:t>// loop through result tuples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latin typeface="Arial Unicode MS" pitchFamily="34" charset="-128"/>
              </a:rPr>
              <a:t>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String  s =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rs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.getString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(“name");         </a:t>
            </a:r>
            <a:r>
              <a:rPr lang="en-US" sz="1800" b="1" dirty="0">
                <a:solidFill>
                  <a:srgbClr val="7030A0"/>
                </a:solidFill>
                <a:latin typeface="Arial Unicode MS" pitchFamily="34" charset="-128"/>
              </a:rPr>
              <a:t>// get the attribute values by name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Int        n =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rs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.getInt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(“rating");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System.out.println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(s + "   " + n);</a:t>
            </a:r>
            <a:r>
              <a:rPr lang="en-US" sz="1800" b="1" dirty="0">
                <a:latin typeface="Arial Unicode MS" pitchFamily="34" charset="-128"/>
              </a:rPr>
              <a:t>	</a:t>
            </a:r>
            <a:r>
              <a:rPr lang="en-US" sz="1800" b="1" dirty="0">
                <a:solidFill>
                  <a:srgbClr val="7030A0"/>
                </a:solidFill>
                <a:latin typeface="Arial Unicode MS" pitchFamily="34" charset="-128"/>
              </a:rPr>
              <a:t>// print name and rating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} catch(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SQLException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</a:t>
            </a:r>
            <a:r>
              <a:rPr lang="en-US" sz="1800" b="1" dirty="0">
                <a:solidFill>
                  <a:srgbClr val="2042EE"/>
                </a:solidFill>
                <a:latin typeface="Arial Unicode MS" pitchFamily="34" charset="-128"/>
              </a:rPr>
              <a:t>ex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) {                            </a:t>
            </a:r>
            <a:r>
              <a:rPr lang="en-US" sz="1800" b="1" dirty="0">
                <a:solidFill>
                  <a:srgbClr val="7030A0"/>
                </a:solidFill>
                <a:latin typeface="Arial Unicode MS" pitchFamily="34" charset="-128"/>
              </a:rPr>
              <a:t>// handle exceptions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System.out.println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(</a:t>
            </a:r>
            <a:r>
              <a:rPr lang="en-US" sz="1800" b="1" dirty="0" err="1">
                <a:solidFill>
                  <a:srgbClr val="2042EE"/>
                </a:solidFill>
                <a:latin typeface="Arial Unicode MS" pitchFamily="34" charset="-128"/>
              </a:rPr>
              <a:t>ex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.getMessage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()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       + </a:t>
            </a:r>
            <a:r>
              <a:rPr lang="en-US" sz="1800" b="1" dirty="0" err="1">
                <a:solidFill>
                  <a:srgbClr val="2042EE"/>
                </a:solidFill>
                <a:latin typeface="Arial Unicode MS" pitchFamily="34" charset="-128"/>
              </a:rPr>
              <a:t>ex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.getSQLState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() + </a:t>
            </a:r>
            <a:r>
              <a:rPr lang="en-US" sz="1800" b="1" dirty="0" err="1">
                <a:solidFill>
                  <a:srgbClr val="2042EE"/>
                </a:solidFill>
                <a:latin typeface="Arial Unicode MS" pitchFamily="34" charset="-128"/>
              </a:rPr>
              <a:t>ex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.getErrorCode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 ());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}</a:t>
            </a:r>
          </a:p>
        </p:txBody>
      </p:sp>
      <p:sp>
        <p:nvSpPr>
          <p:cNvPr id="2" name="Oval Callout 1"/>
          <p:cNvSpPr/>
          <p:nvPr/>
        </p:nvSpPr>
        <p:spPr bwMode="auto">
          <a:xfrm>
            <a:off x="5882232" y="3084576"/>
            <a:ext cx="2022764" cy="612648"/>
          </a:xfrm>
          <a:prstGeom prst="wedgeEllipseCallout">
            <a:avLst>
              <a:gd name="adj1" fmla="val -75681"/>
              <a:gd name="adj2" fmla="val -24565"/>
            </a:avLst>
          </a:prstGeom>
          <a:solidFill>
            <a:srgbClr val="D6BCE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i="1" dirty="0" err="1">
                <a:latin typeface="Comic Sans MS" pitchFamily="66" charset="0"/>
              </a:rPr>
              <a:t>r</a:t>
            </a:r>
            <a:r>
              <a:rPr kumimoji="0" lang="en-US" sz="1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works like a cursor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C190F-75E0-4B3E-8E69-9B38373A3AE2}"/>
              </a:ext>
            </a:extLst>
          </p:cNvPr>
          <p:cNvSpPr txBox="1"/>
          <p:nvPr/>
        </p:nvSpPr>
        <p:spPr>
          <a:xfrm>
            <a:off x="685800" y="976068"/>
            <a:ext cx="8000999" cy="47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1">
              <a:lnSpc>
                <a:spcPts val="3100"/>
              </a:lnSpc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Sailors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rating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age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real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6054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SQL Statements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763000" cy="44577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Three different ways of executing SQL statements: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Statement (both static and dynamic SQL statements)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PreparedStatement (semi-static SQL statements)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err="1">
                <a:latin typeface="Calibri" pitchFamily="34" charset="0"/>
              </a:rPr>
              <a:t>CallableStatment</a:t>
            </a:r>
            <a:r>
              <a:rPr lang="en-US" dirty="0">
                <a:latin typeface="Calibri" pitchFamily="34" charset="0"/>
              </a:rPr>
              <a:t> (stored procedures)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04800" y="3276600"/>
            <a:ext cx="489204" cy="484632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231085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Stored Procedures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772400" cy="1524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What is a stored procedure ?</a:t>
            </a:r>
          </a:p>
          <a:p>
            <a:pPr lvl="1"/>
            <a:r>
              <a:rPr lang="en-US" dirty="0">
                <a:latin typeface="Calibri" pitchFamily="34" charset="0"/>
              </a:rPr>
              <a:t>Program executed through a single SQL statement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Executed in the process space of the server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57200" y="2743200"/>
            <a:ext cx="2362200" cy="2686050"/>
            <a:chOff x="457200" y="2800290"/>
            <a:chExt cx="2362201" cy="2686110"/>
          </a:xfrm>
        </p:grpSpPr>
        <p:sp>
          <p:nvSpPr>
            <p:cNvPr id="4" name="Rectangle 3"/>
            <p:cNvSpPr/>
            <p:nvPr/>
          </p:nvSpPr>
          <p:spPr bwMode="auto">
            <a:xfrm>
              <a:off x="685800" y="3200349"/>
              <a:ext cx="2133601" cy="83821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85800" y="4648181"/>
              <a:ext cx="2133601" cy="83821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143000" y="3352752"/>
              <a:ext cx="1143000" cy="5334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2000" dirty="0">
                  <a:latin typeface="Calibri" pitchFamily="34" charset="0"/>
                </a:rPr>
                <a:t>Client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143000" y="4800585"/>
              <a:ext cx="1219201" cy="5334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2000" dirty="0">
                  <a:latin typeface="Calibri" pitchFamily="34" charset="0"/>
                </a:rPr>
                <a:t>Server</a:t>
              </a:r>
            </a:p>
          </p:txBody>
        </p:sp>
        <p:sp>
          <p:nvSpPr>
            <p:cNvPr id="56353" name="Up-Down Arrow 7"/>
            <p:cNvSpPr>
              <a:spLocks noChangeArrowheads="1"/>
            </p:cNvSpPr>
            <p:nvPr/>
          </p:nvSpPr>
          <p:spPr bwMode="auto">
            <a:xfrm>
              <a:off x="1600201" y="3810000"/>
              <a:ext cx="228600" cy="1066800"/>
            </a:xfrm>
            <a:prstGeom prst="upDownArrow">
              <a:avLst>
                <a:gd name="adj1" fmla="val 50000"/>
                <a:gd name="adj2" fmla="val 49994"/>
              </a:avLst>
            </a:prstGeom>
            <a:solidFill>
              <a:srgbClr val="BD92DE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6354" name="TextBox 8"/>
            <p:cNvSpPr txBox="1">
              <a:spLocks noChangeArrowheads="1"/>
            </p:cNvSpPr>
            <p:nvPr/>
          </p:nvSpPr>
          <p:spPr bwMode="auto">
            <a:xfrm rot="-5400000">
              <a:off x="139518" y="3441884"/>
              <a:ext cx="9123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>
                  <a:latin typeface="Calibri" pitchFamily="34" charset="0"/>
                </a:rPr>
                <a:t>Computer 1</a:t>
              </a:r>
            </a:p>
          </p:txBody>
        </p:sp>
        <p:sp>
          <p:nvSpPr>
            <p:cNvPr id="56355" name="TextBox 9"/>
            <p:cNvSpPr txBox="1">
              <a:spLocks noChangeArrowheads="1"/>
            </p:cNvSpPr>
            <p:nvPr/>
          </p:nvSpPr>
          <p:spPr bwMode="auto">
            <a:xfrm rot="-5400000">
              <a:off x="139517" y="4889684"/>
              <a:ext cx="9123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>
                  <a:latin typeface="Calibri" pitchFamily="34" charset="0"/>
                </a:rPr>
                <a:t>Computer 2</a:t>
              </a:r>
            </a:p>
          </p:txBody>
        </p:sp>
        <p:sp>
          <p:nvSpPr>
            <p:cNvPr id="56356" name="TextBox 10"/>
            <p:cNvSpPr txBox="1">
              <a:spLocks noChangeArrowheads="1"/>
            </p:cNvSpPr>
            <p:nvPr/>
          </p:nvSpPr>
          <p:spPr bwMode="auto">
            <a:xfrm>
              <a:off x="1752601" y="4114800"/>
              <a:ext cx="912429" cy="51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1100"/>
                </a:lnSpc>
              </a:pPr>
              <a:r>
                <a:rPr lang="en-US" sz="1200" b="1" dirty="0">
                  <a:solidFill>
                    <a:srgbClr val="7030A0"/>
                  </a:solidFill>
                  <a:latin typeface="Comic Sans MS" pitchFamily="66" charset="0"/>
                </a:rPr>
                <a:t>Remote</a:t>
              </a:r>
            </a:p>
            <a:p>
              <a:pPr eaLnBrk="1" hangingPunct="1">
                <a:lnSpc>
                  <a:spcPts val="1100"/>
                </a:lnSpc>
              </a:pPr>
              <a:r>
                <a:rPr lang="en-US" sz="1200" b="1" dirty="0">
                  <a:solidFill>
                    <a:srgbClr val="7030A0"/>
                  </a:solidFill>
                  <a:latin typeface="Comic Sans MS" pitchFamily="66" charset="0"/>
                </a:rPr>
                <a:t>procedure</a:t>
              </a:r>
            </a:p>
            <a:p>
              <a:pPr eaLnBrk="1" hangingPunct="1">
                <a:lnSpc>
                  <a:spcPts val="1100"/>
                </a:lnSpc>
              </a:pPr>
              <a:r>
                <a:rPr lang="en-US" sz="1200" b="1" dirty="0">
                  <a:solidFill>
                    <a:srgbClr val="7030A0"/>
                  </a:solidFill>
                  <a:latin typeface="Comic Sans MS" pitchFamily="66" charset="0"/>
                </a:rPr>
                <a:t>call</a:t>
              </a:r>
            </a:p>
          </p:txBody>
        </p:sp>
        <p:sp>
          <p:nvSpPr>
            <p:cNvPr id="56357" name="TextBox 11"/>
            <p:cNvSpPr txBox="1">
              <a:spLocks noChangeArrowheads="1"/>
            </p:cNvSpPr>
            <p:nvPr/>
          </p:nvSpPr>
          <p:spPr bwMode="auto">
            <a:xfrm>
              <a:off x="914401" y="2800290"/>
              <a:ext cx="15559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2042EE"/>
                  </a:solidFill>
                  <a:latin typeface="Calibri" pitchFamily="34" charset="0"/>
                </a:rPr>
                <a:t>Client/Server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24200" y="2743200"/>
            <a:ext cx="2362200" cy="2686050"/>
            <a:chOff x="3124200" y="2800290"/>
            <a:chExt cx="2362201" cy="268611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352800" y="3200349"/>
              <a:ext cx="2133601" cy="91442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352800" y="4571980"/>
              <a:ext cx="2133601" cy="91442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810000" y="3352752"/>
              <a:ext cx="1219201" cy="5334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Application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657600" y="4800585"/>
              <a:ext cx="1447801" cy="6096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2000" dirty="0">
                  <a:latin typeface="Calibri" pitchFamily="34" charset="0"/>
                </a:rPr>
                <a:t>DB Server</a:t>
              </a:r>
            </a:p>
          </p:txBody>
        </p:sp>
        <p:sp>
          <p:nvSpPr>
            <p:cNvPr id="17" name="Up-Down Arrow 16"/>
            <p:cNvSpPr/>
            <p:nvPr/>
          </p:nvSpPr>
          <p:spPr bwMode="auto">
            <a:xfrm>
              <a:off x="4191000" y="3809963"/>
              <a:ext cx="457200" cy="1066824"/>
            </a:xfrm>
            <a:prstGeom prst="up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6345" name="TextBox 17"/>
            <p:cNvSpPr txBox="1">
              <a:spLocks noChangeArrowheads="1"/>
            </p:cNvSpPr>
            <p:nvPr/>
          </p:nvSpPr>
          <p:spPr bwMode="auto">
            <a:xfrm rot="-5400000">
              <a:off x="2806518" y="3441884"/>
              <a:ext cx="9123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>
                  <a:latin typeface="Calibri" pitchFamily="34" charset="0"/>
                </a:rPr>
                <a:t>Computer 1</a:t>
              </a:r>
            </a:p>
          </p:txBody>
        </p:sp>
        <p:sp>
          <p:nvSpPr>
            <p:cNvPr id="56346" name="TextBox 18"/>
            <p:cNvSpPr txBox="1">
              <a:spLocks noChangeArrowheads="1"/>
            </p:cNvSpPr>
            <p:nvPr/>
          </p:nvSpPr>
          <p:spPr bwMode="auto">
            <a:xfrm rot="-5400000">
              <a:off x="2806517" y="4889684"/>
              <a:ext cx="9123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>
                  <a:latin typeface="Calibri" pitchFamily="34" charset="0"/>
                </a:rPr>
                <a:t>Computer 2</a:t>
              </a:r>
            </a:p>
          </p:txBody>
        </p:sp>
        <p:sp>
          <p:nvSpPr>
            <p:cNvPr id="56347" name="TextBox 19"/>
            <p:cNvSpPr txBox="1">
              <a:spLocks noChangeArrowheads="1"/>
            </p:cNvSpPr>
            <p:nvPr/>
          </p:nvSpPr>
          <p:spPr bwMode="auto">
            <a:xfrm>
              <a:off x="4481856" y="4114800"/>
              <a:ext cx="889987" cy="42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13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Comic Sans MS" pitchFamily="66" charset="0"/>
                </a:rPr>
                <a:t>Queries</a:t>
              </a:r>
            </a:p>
            <a:p>
              <a:pPr eaLnBrk="1" hangingPunct="1">
                <a:lnSpc>
                  <a:spcPts val="13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Comic Sans MS" pitchFamily="66" charset="0"/>
                </a:rPr>
                <a:t>&amp; cursors</a:t>
              </a:r>
            </a:p>
          </p:txBody>
        </p:sp>
        <p:sp>
          <p:nvSpPr>
            <p:cNvPr id="56348" name="TextBox 20"/>
            <p:cNvSpPr txBox="1">
              <a:spLocks noChangeArrowheads="1"/>
            </p:cNvSpPr>
            <p:nvPr/>
          </p:nvSpPr>
          <p:spPr bwMode="auto">
            <a:xfrm>
              <a:off x="3505201" y="2800290"/>
              <a:ext cx="17668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2042EE"/>
                  </a:solidFill>
                  <a:latin typeface="Calibri" pitchFamily="34" charset="0"/>
                </a:rPr>
                <a:t>Embedded SQL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791200" y="2743200"/>
            <a:ext cx="2514600" cy="3752850"/>
            <a:chOff x="5867401" y="2800290"/>
            <a:chExt cx="2514600" cy="375291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096001" y="4648170"/>
              <a:ext cx="2286000" cy="190503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172201" y="4724371"/>
              <a:ext cx="2133600" cy="17526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dash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096001" y="3200346"/>
              <a:ext cx="2286000" cy="838213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6330" name="TextBox 26"/>
            <p:cNvSpPr txBox="1">
              <a:spLocks noChangeArrowheads="1"/>
            </p:cNvSpPr>
            <p:nvPr/>
          </p:nvSpPr>
          <p:spPr bwMode="auto">
            <a:xfrm rot="-5400000">
              <a:off x="5549718" y="3441884"/>
              <a:ext cx="9123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>
                  <a:latin typeface="Calibri" pitchFamily="34" charset="0"/>
                </a:rPr>
                <a:t>Computer 1</a:t>
              </a:r>
            </a:p>
          </p:txBody>
        </p:sp>
        <p:sp>
          <p:nvSpPr>
            <p:cNvPr id="56331" name="TextBox 27"/>
            <p:cNvSpPr txBox="1">
              <a:spLocks noChangeArrowheads="1"/>
            </p:cNvSpPr>
            <p:nvPr/>
          </p:nvSpPr>
          <p:spPr bwMode="auto">
            <a:xfrm rot="-5400000">
              <a:off x="5549718" y="4889684"/>
              <a:ext cx="9123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>
                  <a:latin typeface="Calibri" pitchFamily="34" charset="0"/>
                </a:rPr>
                <a:t>Computer 2</a:t>
              </a:r>
            </a:p>
          </p:txBody>
        </p:sp>
        <p:sp>
          <p:nvSpPr>
            <p:cNvPr id="56332" name="TextBox 28"/>
            <p:cNvSpPr txBox="1">
              <a:spLocks noChangeArrowheads="1"/>
            </p:cNvSpPr>
            <p:nvPr/>
          </p:nvSpPr>
          <p:spPr bwMode="auto">
            <a:xfrm>
              <a:off x="7239001" y="4114800"/>
              <a:ext cx="912429" cy="51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1100"/>
                </a:lnSpc>
              </a:pPr>
              <a:r>
                <a:rPr lang="en-US" sz="1200" b="1" dirty="0">
                  <a:solidFill>
                    <a:srgbClr val="7030A0"/>
                  </a:solidFill>
                  <a:latin typeface="Comic Sans MS" pitchFamily="66" charset="0"/>
                </a:rPr>
                <a:t>Remote</a:t>
              </a:r>
            </a:p>
            <a:p>
              <a:pPr eaLnBrk="1" hangingPunct="1">
                <a:lnSpc>
                  <a:spcPts val="1100"/>
                </a:lnSpc>
              </a:pPr>
              <a:r>
                <a:rPr lang="en-US" sz="1200" b="1" dirty="0">
                  <a:solidFill>
                    <a:srgbClr val="7030A0"/>
                  </a:solidFill>
                  <a:latin typeface="Comic Sans MS" pitchFamily="66" charset="0"/>
                </a:rPr>
                <a:t>procedure</a:t>
              </a:r>
            </a:p>
            <a:p>
              <a:pPr eaLnBrk="1" hangingPunct="1">
                <a:lnSpc>
                  <a:spcPts val="1100"/>
                </a:lnSpc>
              </a:pPr>
              <a:r>
                <a:rPr lang="en-US" sz="1200" b="1" dirty="0">
                  <a:solidFill>
                    <a:srgbClr val="7030A0"/>
                  </a:solidFill>
                  <a:latin typeface="Comic Sans MS" pitchFamily="66" charset="0"/>
                </a:rPr>
                <a:t>call</a:t>
              </a:r>
            </a:p>
          </p:txBody>
        </p:sp>
        <p:sp>
          <p:nvSpPr>
            <p:cNvPr id="56333" name="TextBox 29"/>
            <p:cNvSpPr txBox="1">
              <a:spLocks noChangeArrowheads="1"/>
            </p:cNvSpPr>
            <p:nvPr/>
          </p:nvSpPr>
          <p:spPr bwMode="auto">
            <a:xfrm>
              <a:off x="6226104" y="2800290"/>
              <a:ext cx="20034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2042EE"/>
                  </a:solidFill>
                  <a:latin typeface="Calibri" pitchFamily="34" charset="0"/>
                </a:rPr>
                <a:t>Stored Procedure</a:t>
              </a: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553201" y="5791188"/>
              <a:ext cx="1295400" cy="6096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DB Server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553201" y="3352749"/>
              <a:ext cx="1371600" cy="53340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400" dirty="0">
                  <a:latin typeface="Calibri" pitchFamily="34" charset="0"/>
                </a:rPr>
                <a:t>Application</a:t>
              </a:r>
            </a:p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400" dirty="0">
                  <a:latin typeface="Calibri" pitchFamily="34" charset="0"/>
                </a:rPr>
                <a:t>part 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553201" y="4800572"/>
              <a:ext cx="1371600" cy="5334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400" dirty="0">
                  <a:latin typeface="Calibri" pitchFamily="34" charset="0"/>
                </a:rPr>
                <a:t>Application</a:t>
              </a:r>
            </a:p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400" dirty="0">
                  <a:latin typeface="Calibri" pitchFamily="34" charset="0"/>
                </a:rPr>
                <a:t>part 2</a:t>
              </a:r>
            </a:p>
          </p:txBody>
        </p:sp>
        <p:sp>
          <p:nvSpPr>
            <p:cNvPr id="56337" name="Up-Down Arrow 25"/>
            <p:cNvSpPr>
              <a:spLocks noChangeArrowheads="1"/>
            </p:cNvSpPr>
            <p:nvPr/>
          </p:nvSpPr>
          <p:spPr bwMode="auto">
            <a:xfrm>
              <a:off x="7086601" y="3810000"/>
              <a:ext cx="228599" cy="1066800"/>
            </a:xfrm>
            <a:prstGeom prst="upDownArrow">
              <a:avLst>
                <a:gd name="adj1" fmla="val 50000"/>
                <a:gd name="adj2" fmla="val 49994"/>
              </a:avLst>
            </a:prstGeom>
            <a:solidFill>
              <a:srgbClr val="BD92DE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" name="Up-Down Arrow 34"/>
            <p:cNvSpPr/>
            <p:nvPr/>
          </p:nvSpPr>
          <p:spPr bwMode="auto">
            <a:xfrm>
              <a:off x="6934201" y="5257779"/>
              <a:ext cx="457200" cy="685811"/>
            </a:xfrm>
            <a:prstGeom prst="up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6339" name="TextBox 35"/>
            <p:cNvSpPr txBox="1">
              <a:spLocks noChangeArrowheads="1"/>
            </p:cNvSpPr>
            <p:nvPr/>
          </p:nvSpPr>
          <p:spPr bwMode="auto">
            <a:xfrm>
              <a:off x="7315201" y="5334000"/>
              <a:ext cx="830677" cy="42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1300"/>
                </a:lnSpc>
              </a:pPr>
              <a:r>
                <a:rPr lang="en-US" sz="1100" b="1" dirty="0">
                  <a:solidFill>
                    <a:srgbClr val="FF0000"/>
                  </a:solidFill>
                  <a:latin typeface="Comic Sans MS" pitchFamily="66" charset="0"/>
                </a:rPr>
                <a:t>Queries</a:t>
              </a:r>
            </a:p>
            <a:p>
              <a:pPr eaLnBrk="1" hangingPunct="1">
                <a:lnSpc>
                  <a:spcPts val="1300"/>
                </a:lnSpc>
              </a:pPr>
              <a:r>
                <a:rPr lang="en-US" sz="1100" b="1" dirty="0">
                  <a:solidFill>
                    <a:srgbClr val="FF0000"/>
                  </a:solidFill>
                  <a:latin typeface="Comic Sans MS" pitchFamily="66" charset="0"/>
                </a:rPr>
                <a:t>&amp; cursors</a:t>
              </a:r>
            </a:p>
          </p:txBody>
        </p:sp>
      </p:grpSp>
      <p:sp>
        <p:nvSpPr>
          <p:cNvPr id="38" name="Oval Callout 37"/>
          <p:cNvSpPr/>
          <p:nvPr/>
        </p:nvSpPr>
        <p:spPr>
          <a:xfrm>
            <a:off x="7848600" y="4343400"/>
            <a:ext cx="1066800" cy="612648"/>
          </a:xfrm>
          <a:prstGeom prst="wedgeEllipseCallout">
            <a:avLst>
              <a:gd name="adj1" fmla="val -59608"/>
              <a:gd name="adj2" fmla="val 50062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>
              <a:lnSpc>
                <a:spcPts val="1400"/>
              </a:lnSpc>
            </a:pPr>
            <a:r>
              <a:rPr lang="en-US" altLang="zh-TW" sz="1400" dirty="0"/>
              <a:t>Stored procedure</a:t>
            </a:r>
            <a:endParaRPr lang="zh-TW" altLang="en-US" sz="1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926848" y="5702627"/>
            <a:ext cx="914400" cy="411283"/>
          </a:xfrm>
          <a:prstGeom prst="wedgeRoundRectCallout">
            <a:avLst>
              <a:gd name="adj1" fmla="val 97872"/>
              <a:gd name="adj2" fmla="val -427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DBMS</a:t>
            </a:r>
          </a:p>
        </p:txBody>
      </p:sp>
    </p:spTree>
    <p:extLst>
      <p:ext uri="{BB962C8B-B14F-4D97-AF65-F5344CB8AC3E}">
        <p14:creationId xmlns:p14="http://schemas.microsoft.com/office/powerpoint/2010/main" val="20098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3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/>
              <a:t>Stored Procedures:  Advantages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5715000" cy="3429000"/>
          </a:xfrm>
        </p:spPr>
        <p:txBody>
          <a:bodyPr>
            <a:normAutofit/>
          </a:bodyPr>
          <a:lstStyle/>
          <a:p>
            <a:pPr marL="346075" indent="-346075">
              <a:lnSpc>
                <a:spcPts val="2600"/>
              </a:lnSpc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 sz="2800" dirty="0">
                <a:latin typeface="Calibri" pitchFamily="34" charset="0"/>
              </a:rPr>
              <a:t>Can encapsulate application logic while staying “close” to the data</a:t>
            </a:r>
          </a:p>
          <a:p>
            <a:pPr marL="746125" lvl="1" indent="-346075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Less inter-process communication</a:t>
            </a:r>
          </a:p>
          <a:p>
            <a:pPr marL="346075" indent="-346075">
              <a:lnSpc>
                <a:spcPts val="2600"/>
              </a:lnSpc>
              <a:spcAft>
                <a:spcPts val="600"/>
              </a:spcAft>
              <a:buFont typeface="Book Antiqua" pitchFamily="18" charset="0"/>
              <a:buAutoNum type="arabicPeriod"/>
            </a:pPr>
            <a:r>
              <a:rPr lang="en-US" sz="2800" dirty="0">
                <a:latin typeface="Calibri" pitchFamily="34" charset="0"/>
              </a:rPr>
              <a:t>Avoid </a:t>
            </a:r>
            <a:r>
              <a:rPr lang="en-US" sz="2800" dirty="0" err="1">
                <a:latin typeface="Calibri" pitchFamily="34" charset="0"/>
              </a:rPr>
              <a:t>tuple</a:t>
            </a:r>
            <a:r>
              <a:rPr lang="en-US" sz="2800" dirty="0">
                <a:latin typeface="Calibri" pitchFamily="34" charset="0"/>
              </a:rPr>
              <a:t>-at-a-time return of records through cursors</a:t>
            </a:r>
          </a:p>
          <a:p>
            <a:pPr marL="746125" lvl="1" indent="-346075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Less network communication</a:t>
            </a:r>
          </a:p>
          <a:p>
            <a:pPr marL="346075" indent="-346075">
              <a:lnSpc>
                <a:spcPts val="2600"/>
              </a:lnSpc>
              <a:buFont typeface="Book Antiqua" pitchFamily="18" charset="0"/>
              <a:buAutoNum type="arabicPeriod"/>
            </a:pPr>
            <a:r>
              <a:rPr lang="en-US" sz="2800" dirty="0">
                <a:latin typeface="Calibri" pitchFamily="34" charset="0"/>
              </a:rPr>
              <a:t>Reuse of application logic by different users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096000" y="4516437"/>
            <a:ext cx="2286000" cy="19050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6172200" y="4592637"/>
            <a:ext cx="2133600" cy="1752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6096000" y="3068637"/>
            <a:ext cx="2286000" cy="838200"/>
          </a:xfrm>
          <a:prstGeom prst="rect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7351" name="TextBox 26"/>
          <p:cNvSpPr txBox="1">
            <a:spLocks noChangeArrowheads="1"/>
          </p:cNvSpPr>
          <p:nvPr/>
        </p:nvSpPr>
        <p:spPr bwMode="auto">
          <a:xfrm rot="-5400000">
            <a:off x="5549106" y="3310731"/>
            <a:ext cx="912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 i="1">
                <a:latin typeface="Calibri" pitchFamily="34" charset="0"/>
              </a:rPr>
              <a:t>Computer 1</a:t>
            </a:r>
          </a:p>
        </p:txBody>
      </p:sp>
      <p:sp>
        <p:nvSpPr>
          <p:cNvPr id="57352" name="TextBox 27"/>
          <p:cNvSpPr txBox="1">
            <a:spLocks noChangeArrowheads="1"/>
          </p:cNvSpPr>
          <p:nvPr/>
        </p:nvSpPr>
        <p:spPr bwMode="auto">
          <a:xfrm rot="-5400000">
            <a:off x="5549106" y="5882481"/>
            <a:ext cx="912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 i="1">
                <a:latin typeface="Calibri" pitchFamily="34" charset="0"/>
              </a:rPr>
              <a:t>Computer 2</a:t>
            </a:r>
          </a:p>
        </p:txBody>
      </p:sp>
      <p:sp>
        <p:nvSpPr>
          <p:cNvPr id="57353" name="TextBox 28"/>
          <p:cNvSpPr txBox="1">
            <a:spLocks noChangeArrowheads="1"/>
          </p:cNvSpPr>
          <p:nvPr/>
        </p:nvSpPr>
        <p:spPr bwMode="auto">
          <a:xfrm>
            <a:off x="7239000" y="3905250"/>
            <a:ext cx="912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200">
                <a:solidFill>
                  <a:srgbClr val="7030A0"/>
                </a:solidFill>
                <a:latin typeface="Comic Sans MS" pitchFamily="66" charset="0"/>
              </a:rPr>
              <a:t>Remote</a:t>
            </a:r>
          </a:p>
          <a:p>
            <a:pPr eaLnBrk="1" hangingPunct="1">
              <a:lnSpc>
                <a:spcPts val="1300"/>
              </a:lnSpc>
            </a:pPr>
            <a:r>
              <a:rPr lang="en-US" sz="1200">
                <a:solidFill>
                  <a:srgbClr val="7030A0"/>
                </a:solidFill>
                <a:latin typeface="Comic Sans MS" pitchFamily="66" charset="0"/>
              </a:rPr>
              <a:t>procedure</a:t>
            </a:r>
          </a:p>
          <a:p>
            <a:pPr eaLnBrk="1" hangingPunct="1">
              <a:lnSpc>
                <a:spcPts val="1300"/>
              </a:lnSpc>
            </a:pPr>
            <a:r>
              <a:rPr lang="en-US" sz="1200">
                <a:solidFill>
                  <a:srgbClr val="7030A0"/>
                </a:solidFill>
                <a:latin typeface="Comic Sans MS" pitchFamily="66" charset="0"/>
              </a:rPr>
              <a:t>Call (RPC)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553200" y="5659437"/>
            <a:ext cx="12954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</a:rPr>
              <a:t>DB Server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6553200" y="3221037"/>
            <a:ext cx="13716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1400"/>
              </a:lnSpc>
              <a:defRPr/>
            </a:pPr>
            <a:r>
              <a:rPr lang="en-US" sz="1400" dirty="0">
                <a:latin typeface="Calibri" pitchFamily="34" charset="0"/>
              </a:rPr>
              <a:t>Application</a:t>
            </a:r>
          </a:p>
          <a:p>
            <a:pPr algn="ctr" eaLnBrk="0" hangingPunct="0">
              <a:lnSpc>
                <a:spcPts val="1400"/>
              </a:lnSpc>
              <a:defRPr/>
            </a:pPr>
            <a:r>
              <a:rPr lang="en-US" sz="1400" dirty="0">
                <a:latin typeface="Calibri" pitchFamily="34" charset="0"/>
              </a:rPr>
              <a:t>part 1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6553200" y="4668837"/>
            <a:ext cx="1371600" cy="533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1400"/>
              </a:lnSpc>
              <a:defRPr/>
            </a:pPr>
            <a:r>
              <a:rPr lang="en-US" sz="1400" dirty="0">
                <a:latin typeface="Calibri" pitchFamily="34" charset="0"/>
              </a:rPr>
              <a:t>Application</a:t>
            </a:r>
          </a:p>
          <a:p>
            <a:pPr algn="ctr" eaLnBrk="0" hangingPunct="0">
              <a:lnSpc>
                <a:spcPts val="1400"/>
              </a:lnSpc>
              <a:defRPr/>
            </a:pPr>
            <a:r>
              <a:rPr lang="en-US" sz="1400" dirty="0">
                <a:latin typeface="Calibri" pitchFamily="34" charset="0"/>
              </a:rPr>
              <a:t>part 2</a:t>
            </a:r>
          </a:p>
        </p:txBody>
      </p:sp>
      <p:sp>
        <p:nvSpPr>
          <p:cNvPr id="57357" name="Up-Down Arrow 25"/>
          <p:cNvSpPr>
            <a:spLocks noChangeArrowheads="1"/>
          </p:cNvSpPr>
          <p:nvPr/>
        </p:nvSpPr>
        <p:spPr bwMode="auto">
          <a:xfrm>
            <a:off x="7086600" y="3678237"/>
            <a:ext cx="228600" cy="1066800"/>
          </a:xfrm>
          <a:prstGeom prst="upDownArrow">
            <a:avLst>
              <a:gd name="adj1" fmla="val 50000"/>
              <a:gd name="adj2" fmla="val 49994"/>
            </a:avLst>
          </a:prstGeom>
          <a:solidFill>
            <a:srgbClr val="BD92D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Up-Down Arrow 34"/>
          <p:cNvSpPr/>
          <p:nvPr/>
        </p:nvSpPr>
        <p:spPr bwMode="auto">
          <a:xfrm>
            <a:off x="6934200" y="5126037"/>
            <a:ext cx="457200" cy="685800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7359" name="TextBox 35"/>
          <p:cNvSpPr txBox="1">
            <a:spLocks noChangeArrowheads="1"/>
          </p:cNvSpPr>
          <p:nvPr/>
        </p:nvSpPr>
        <p:spPr bwMode="auto">
          <a:xfrm>
            <a:off x="7315200" y="5202237"/>
            <a:ext cx="811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solidFill>
                  <a:srgbClr val="FF0000"/>
                </a:solidFill>
                <a:latin typeface="Comic Sans MS" pitchFamily="66" charset="0"/>
              </a:rPr>
              <a:t>Queries</a:t>
            </a:r>
          </a:p>
          <a:p>
            <a:pPr eaLnBrk="1" hangingPunct="1">
              <a:lnSpc>
                <a:spcPts val="1300"/>
              </a:lnSpc>
            </a:pPr>
            <a:r>
              <a:rPr lang="en-US" sz="1100">
                <a:solidFill>
                  <a:srgbClr val="FF0000"/>
                </a:solidFill>
                <a:latin typeface="Comic Sans MS" pitchFamily="66" charset="0"/>
              </a:rPr>
              <a:t>&amp; cursors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276600" y="4421187"/>
            <a:ext cx="2209800" cy="914400"/>
            <a:chOff x="3200400" y="4495801"/>
            <a:chExt cx="2209800" cy="914399"/>
          </a:xfrm>
        </p:grpSpPr>
        <p:sp>
          <p:nvSpPr>
            <p:cNvPr id="42" name="Rectangle 41"/>
            <p:cNvSpPr/>
            <p:nvPr/>
          </p:nvSpPr>
          <p:spPr bwMode="auto">
            <a:xfrm>
              <a:off x="3429000" y="4572001"/>
              <a:ext cx="1981200" cy="83819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7367" name="TextBox 42"/>
            <p:cNvSpPr txBox="1">
              <a:spLocks noChangeArrowheads="1"/>
            </p:cNvSpPr>
            <p:nvPr/>
          </p:nvSpPr>
          <p:spPr bwMode="auto">
            <a:xfrm rot="-5400000">
              <a:off x="2882717" y="4813484"/>
              <a:ext cx="9123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>
                  <a:latin typeface="Calibri" pitchFamily="34" charset="0"/>
                </a:rPr>
                <a:t>Computer 3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733800" y="4724401"/>
              <a:ext cx="1371600" cy="53339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txBody>
            <a:bodyPr lIns="0" tIns="0" rIns="0" bIns="0" anchor="ctr"/>
            <a:lstStyle/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400" dirty="0">
                  <a:latin typeface="Calibri" pitchFamily="34" charset="0"/>
                </a:rPr>
                <a:t>Another application</a:t>
              </a:r>
            </a:p>
          </p:txBody>
        </p:sp>
      </p:grpSp>
      <p:sp>
        <p:nvSpPr>
          <p:cNvPr id="56337" name="Left-Right Arrow 49"/>
          <p:cNvSpPr>
            <a:spLocks noChangeArrowheads="1"/>
          </p:cNvSpPr>
          <p:nvPr/>
        </p:nvSpPr>
        <p:spPr bwMode="auto">
          <a:xfrm>
            <a:off x="5105400" y="4802187"/>
            <a:ext cx="1520825" cy="255588"/>
          </a:xfrm>
          <a:prstGeom prst="leftRightArrow">
            <a:avLst>
              <a:gd name="adj1" fmla="val 50000"/>
              <a:gd name="adj2" fmla="val 50082"/>
            </a:avLst>
          </a:prstGeom>
          <a:solidFill>
            <a:srgbClr val="BD92D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6338" name="TextBox 50"/>
          <p:cNvSpPr txBox="1">
            <a:spLocks noChangeArrowheads="1"/>
          </p:cNvSpPr>
          <p:nvPr/>
        </p:nvSpPr>
        <p:spPr bwMode="auto">
          <a:xfrm>
            <a:off x="5562600" y="4649787"/>
            <a:ext cx="4540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ts val="1100"/>
              </a:lnSpc>
            </a:pPr>
            <a:r>
              <a:rPr lang="en-US" sz="1200">
                <a:solidFill>
                  <a:srgbClr val="7030A0"/>
                </a:solidFill>
                <a:latin typeface="Comic Sans MS" pitchFamily="66" charset="0"/>
              </a:rPr>
              <a:t>RPC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6629400" y="4954587"/>
            <a:ext cx="304800" cy="304800"/>
          </a:xfrm>
          <a:prstGeom prst="star10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9064E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6" name="10-Point Star 55"/>
          <p:cNvSpPr/>
          <p:nvPr/>
        </p:nvSpPr>
        <p:spPr bwMode="auto">
          <a:xfrm>
            <a:off x="6934200" y="3963987"/>
            <a:ext cx="304800" cy="304800"/>
          </a:xfrm>
          <a:prstGeom prst="star10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9064E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7" name="10-Point Star 56"/>
          <p:cNvSpPr/>
          <p:nvPr/>
        </p:nvSpPr>
        <p:spPr bwMode="auto">
          <a:xfrm>
            <a:off x="5562600" y="4878387"/>
            <a:ext cx="304800" cy="304800"/>
          </a:xfrm>
          <a:prstGeom prst="star10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9064E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7848600" y="4495800"/>
            <a:ext cx="1066800" cy="612648"/>
          </a:xfrm>
          <a:prstGeom prst="wedgeEllipseCallout">
            <a:avLst>
              <a:gd name="adj1" fmla="val -62669"/>
              <a:gd name="adj2" fmla="val 25186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>
              <a:lnSpc>
                <a:spcPts val="1400"/>
              </a:lnSpc>
            </a:pPr>
            <a:r>
              <a:rPr lang="en-US" altLang="zh-TW" sz="1400" dirty="0"/>
              <a:t>Stored procedure</a:t>
            </a:r>
            <a:endParaRPr lang="zh-TW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5786648"/>
            <a:ext cx="48768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Stored procedures can be called from JDBC using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CallableStatement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object</a:t>
            </a:r>
          </a:p>
        </p:txBody>
      </p:sp>
    </p:spTree>
    <p:extLst>
      <p:ext uri="{BB962C8B-B14F-4D97-AF65-F5344CB8AC3E}">
        <p14:creationId xmlns:p14="http://schemas.microsoft.com/office/powerpoint/2010/main" val="21745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 animBg="1"/>
      <p:bldP spid="56338" grpId="0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25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SQL/PSM:  Persistent Stored Modules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58815"/>
            <a:ext cx="8382000" cy="1828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A standard for coding stored procedures, and storing them in the database itself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A mixture of conventional statement (if, while, etc.) and SQL</a:t>
            </a:r>
            <a:endParaRPr lang="en-US" b="1" dirty="0">
              <a:solidFill>
                <a:srgbClr val="2042EE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2829805"/>
            <a:ext cx="7467600" cy="167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2042EE"/>
                </a:solidFill>
                <a:latin typeface="Calibri" pitchFamily="34" charset="0"/>
                <a:sym typeface="Wingdings" pitchFamily="2" charset="2"/>
              </a:rPr>
              <a:t>Declare a stored procedure:</a:t>
            </a:r>
          </a:p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  <a:sym typeface="Wingdings" pitchFamily="2" charset="2"/>
              </a:rPr>
              <a:t>	CREATE PROCEDURE &lt;name&gt;(&lt;parameter list&gt;)</a:t>
            </a:r>
          </a:p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  <a:sym typeface="Wingdings" pitchFamily="2" charset="2"/>
              </a:rPr>
              <a:t>    		&lt;local variable declarations&gt;</a:t>
            </a:r>
          </a:p>
          <a:p>
            <a:pPr>
              <a:lnSpc>
                <a:spcPts val="21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  <a:sym typeface="Wingdings" pitchFamily="2" charset="2"/>
              </a:rPr>
              <a:t>    		procedure code;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76400" y="4694238"/>
            <a:ext cx="70866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2042EE"/>
                </a:solidFill>
                <a:latin typeface="Calibri" pitchFamily="34" charset="0"/>
                <a:sym typeface="Wingdings" pitchFamily="2" charset="2"/>
              </a:rPr>
              <a:t>Declare a stored function:</a:t>
            </a:r>
          </a:p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	CREATE FUNCTION &lt;name&gt;(&lt;parameter list&gt;) </a:t>
            </a:r>
          </a:p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        	RETURNS </a:t>
            </a:r>
            <a:r>
              <a:rPr lang="en-US" sz="2400" dirty="0" err="1">
                <a:latin typeface="Arial Unicode MS" pitchFamily="34" charset="-128"/>
              </a:rPr>
              <a:t>sqlDataType</a:t>
            </a:r>
            <a:endParaRPr lang="en-US" sz="2400" dirty="0">
              <a:latin typeface="Arial Unicode MS" pitchFamily="34" charset="-128"/>
            </a:endParaRPr>
          </a:p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 		&lt;local variable declarations&gt;</a:t>
            </a:r>
          </a:p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 		function code;</a:t>
            </a:r>
          </a:p>
        </p:txBody>
      </p:sp>
    </p:spTree>
    <p:extLst>
      <p:ext uri="{BB962C8B-B14F-4D97-AF65-F5344CB8AC3E}">
        <p14:creationId xmlns:p14="http://schemas.microsoft.com/office/powerpoint/2010/main" val="6065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/>
              <a:t>Parameters in SQL/PSM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 fontScale="85000" lnSpcReduction="20000"/>
          </a:bodyPr>
          <a:lstStyle/>
          <a:p>
            <a:pPr marL="568325" indent="-338138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The parameters must be valid SQL types</a:t>
            </a:r>
          </a:p>
          <a:p>
            <a:pPr marL="568325" indent="-338138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Unlike the usual name-type pairs in conventional languages, e.g., </a:t>
            </a:r>
          </a:p>
          <a:p>
            <a:pPr marL="968375" lvl="1" indent="-338138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Name   String</a:t>
            </a:r>
          </a:p>
          <a:p>
            <a:pPr marL="968375" lvl="1" indent="-338138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Rating   Integer</a:t>
            </a:r>
          </a:p>
          <a:p>
            <a:pPr marL="568325" indent="-338138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PSM uses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mode-name-type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triples, e.g., </a:t>
            </a:r>
          </a:p>
          <a:p>
            <a:pPr marL="968375" lvl="1" indent="-338138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IN   </a:t>
            </a:r>
            <a:r>
              <a:rPr lang="en-US" dirty="0" err="1">
                <a:latin typeface="Calibri" pitchFamily="34" charset="0"/>
              </a:rPr>
              <a:t>StudentID</a:t>
            </a:r>
            <a:r>
              <a:rPr lang="en-US" dirty="0">
                <a:latin typeface="Calibri" pitchFamily="34" charset="0"/>
              </a:rPr>
              <a:t>   Integer</a:t>
            </a:r>
          </a:p>
          <a:p>
            <a:pPr marL="568325" indent="-338138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Three different modes in PSM:</a:t>
            </a:r>
          </a:p>
          <a:p>
            <a:pPr marL="968375" lvl="1" indent="-338138">
              <a:lnSpc>
                <a:spcPct val="90000"/>
              </a:lnSpc>
              <a:spcAft>
                <a:spcPts val="90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</a:t>
            </a:r>
            <a:r>
              <a:rPr lang="en-US" dirty="0">
                <a:latin typeface="Calibri" pitchFamily="34" charset="0"/>
              </a:rPr>
              <a:t> parameters are arguments to the stored procedure</a:t>
            </a:r>
          </a:p>
          <a:p>
            <a:pPr marL="968375" lvl="1" indent="-338138">
              <a:lnSpc>
                <a:spcPct val="90000"/>
              </a:lnSpc>
              <a:spcAft>
                <a:spcPts val="90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OUT</a:t>
            </a:r>
            <a:r>
              <a:rPr lang="en-US" dirty="0">
                <a:latin typeface="Calibri" pitchFamily="34" charset="0"/>
              </a:rPr>
              <a:t> parameters are returned from the stored procedure</a:t>
            </a:r>
          </a:p>
          <a:p>
            <a:pPr marL="968375" lvl="1" indent="-338138">
              <a:lnSpc>
                <a:spcPct val="90000"/>
              </a:lnSpc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INOUT</a:t>
            </a:r>
            <a:r>
              <a:rPr lang="en-US" dirty="0">
                <a:latin typeface="Calibri" pitchFamily="34" charset="0"/>
              </a:rPr>
              <a:t> parameters combine the properties of IN and OUT parameters</a:t>
            </a:r>
          </a:p>
        </p:txBody>
      </p:sp>
    </p:spTree>
    <p:extLst>
      <p:ext uri="{BB962C8B-B14F-4D97-AF65-F5344CB8AC3E}">
        <p14:creationId xmlns:p14="http://schemas.microsoft.com/office/powerpoint/2010/main" val="29174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924800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Main SQL/PSM Constructs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Local variables (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DECLARE &lt;name&gt; &lt;type&gt;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RETURN</a:t>
            </a:r>
            <a:r>
              <a:rPr lang="en-US" dirty="0">
                <a:latin typeface="Calibri" pitchFamily="34" charset="0"/>
              </a:rPr>
              <a:t> values for FUNCTION (Unlike C, etc., it does not terminate function execution)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Assign variables with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SET &lt;variable&gt; = &lt;expression&gt;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Branches and loops: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IF</a:t>
            </a:r>
            <a:r>
              <a:rPr lang="en-US" dirty="0">
                <a:latin typeface="Calibri" pitchFamily="34" charset="0"/>
              </a:rPr>
              <a:t> (condition) THEN statements;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ELSEIF (condition) statements;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… ELSE statements; END IF;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LOOP</a:t>
            </a:r>
            <a:r>
              <a:rPr lang="en-US" dirty="0">
                <a:latin typeface="Calibri" pitchFamily="34" charset="0"/>
              </a:rPr>
              <a:t> statements; END LOOP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itchFamily="34" charset="0"/>
              </a:rPr>
              <a:t>Queries can be parts of expressions</a:t>
            </a:r>
          </a:p>
          <a:p>
            <a:r>
              <a:rPr lang="en-US" dirty="0">
                <a:latin typeface="Calibri" pitchFamily="34" charset="0"/>
              </a:rPr>
              <a:t>Can use cursors naturally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3547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SQL/PSM – Function Example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7638"/>
            <a:ext cx="6477000" cy="51816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CREATE FUNCTION </a:t>
            </a:r>
            <a:r>
              <a:rPr lang="en-US" sz="2400" dirty="0" err="1">
                <a:latin typeface="Calibri" pitchFamily="34" charset="0"/>
              </a:rPr>
              <a:t>rateSailor</a:t>
            </a:r>
            <a:r>
              <a:rPr lang="en-US" sz="2400" dirty="0">
                <a:latin typeface="Calibri" pitchFamily="34" charset="0"/>
              </a:rPr>
              <a:t> (IN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sailorId</a:t>
            </a:r>
            <a:r>
              <a:rPr lang="en-US" sz="2400" dirty="0">
                <a:latin typeface="Calibri" pitchFamily="34" charset="0"/>
              </a:rPr>
              <a:t> INTEGER)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    RETURNS INTEGER</a:t>
            </a:r>
          </a:p>
          <a:p>
            <a:pPr>
              <a:lnSpc>
                <a:spcPct val="90000"/>
              </a:lnSpc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DECLARE 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rating</a:t>
            </a:r>
            <a:r>
              <a:rPr lang="en-US" sz="2400" dirty="0">
                <a:latin typeface="Calibri" pitchFamily="34" charset="0"/>
              </a:rPr>
              <a:t> INTEGER    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// two local variables</a:t>
            </a:r>
          </a:p>
          <a:p>
            <a:pPr>
              <a:lnSpc>
                <a:spcPct val="90000"/>
              </a:lnSpc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DECLARE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numRes</a:t>
            </a:r>
            <a:r>
              <a:rPr lang="en-US" sz="2400" dirty="0">
                <a:latin typeface="Calibri" pitchFamily="34" charset="0"/>
              </a:rPr>
              <a:t> INTEGER</a:t>
            </a:r>
          </a:p>
          <a:p>
            <a:pPr>
              <a:lnSpc>
                <a:spcPct val="90000"/>
              </a:lnSpc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BEGIN</a:t>
            </a:r>
          </a:p>
          <a:p>
            <a:pPr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SET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numRes</a:t>
            </a:r>
            <a:r>
              <a:rPr lang="en-US" sz="2400" dirty="0">
                <a:latin typeface="Calibri" pitchFamily="34" charset="0"/>
              </a:rPr>
              <a:t> = (SELECT  COUNT(*)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                           FROM    Reserves R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                        WHERE  </a:t>
            </a:r>
            <a:r>
              <a:rPr lang="en-US" sz="2400" dirty="0" err="1">
                <a:latin typeface="Calibri" pitchFamily="34" charset="0"/>
              </a:rPr>
              <a:t>R.sid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sailorId</a:t>
            </a:r>
            <a:r>
              <a:rPr lang="en-US" sz="2400" dirty="0">
                <a:latin typeface="Calibri" pitchFamily="34" charset="0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IF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numRes</a:t>
            </a:r>
            <a:r>
              <a:rPr lang="en-US" sz="2400" dirty="0">
                <a:latin typeface="Calibri" pitchFamily="34" charset="0"/>
              </a:rPr>
              <a:t> &gt; 10) THEN 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rating</a:t>
            </a:r>
            <a:r>
              <a:rPr lang="en-US" sz="2400" dirty="0">
                <a:latin typeface="Calibri" pitchFamily="34" charset="0"/>
              </a:rPr>
              <a:t> =1;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                               ELSE   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rating</a:t>
            </a:r>
            <a:r>
              <a:rPr lang="en-US" sz="2400" dirty="0">
                <a:latin typeface="Calibri" pitchFamily="34" charset="0"/>
              </a:rPr>
              <a:t> = 0;</a:t>
            </a:r>
          </a:p>
          <a:p>
            <a:pPr>
              <a:lnSpc>
                <a:spcPct val="90000"/>
              </a:lnSpc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END IF;</a:t>
            </a:r>
          </a:p>
          <a:p>
            <a:pPr>
              <a:lnSpc>
                <a:spcPct val="90000"/>
              </a:lnSpc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Calibri" pitchFamily="34" charset="0"/>
              </a:rPr>
              <a:t>  RETURN 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rating</a:t>
            </a:r>
            <a:r>
              <a:rPr lang="en-US" sz="2400" dirty="0">
                <a:latin typeface="Calibri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END</a:t>
            </a:r>
            <a:r>
              <a:rPr lang="en-US" sz="2400" dirty="0">
                <a:latin typeface="Calibri" pitchFamily="34" charset="0"/>
              </a:rPr>
              <a:t>;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3276600"/>
            <a:ext cx="1600200" cy="1066800"/>
          </a:xfrm>
          <a:prstGeom prst="wedgeRoundRectCallout">
            <a:avLst>
              <a:gd name="adj1" fmla="val 68567"/>
              <a:gd name="adj2" fmla="val -45778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BEGIN … END </a:t>
            </a:r>
            <a:r>
              <a:rPr lang="en-US" dirty="0"/>
              <a:t>for groups of statements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62969" y="5181600"/>
            <a:ext cx="2133600" cy="1114425"/>
          </a:xfrm>
          <a:prstGeom prst="wedgeEllipseCallout">
            <a:avLst>
              <a:gd name="adj1" fmla="val -35217"/>
              <a:gd name="adj2" fmla="val -108482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</a:rPr>
              <a:t>SQL can be part of an expression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4B6CF3-78BA-4EC4-8C98-A97E2D628618}"/>
              </a:ext>
            </a:extLst>
          </p:cNvPr>
          <p:cNvSpPr/>
          <p:nvPr/>
        </p:nvSpPr>
        <p:spPr>
          <a:xfrm>
            <a:off x="6858000" y="2743200"/>
            <a:ext cx="2057400" cy="1114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2400" dirty="0"/>
              <a:t>NO “EXEC” anywhere</a:t>
            </a:r>
          </a:p>
        </p:txBody>
      </p:sp>
      <p:pic>
        <p:nvPicPr>
          <p:cNvPr id="1026" name="Picture 2" descr="Smiley Face Clip Art 02 | Clipart Panda - Free Clipart Images">
            <a:extLst>
              <a:ext uri="{FF2B5EF4-FFF2-40B4-BE49-F238E27FC236}">
                <a16:creationId xmlns:a16="http://schemas.microsoft.com/office/drawing/2014/main" id="{70C25070-7762-4115-AB87-9DCA34BC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52" y="3716338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SQL/PSM: Procedure Examples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543800" cy="213360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CREATE PROCEDURE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</a:rPr>
              <a:t>ShowNumReservations</a:t>
            </a: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(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    </a:t>
            </a:r>
            <a:r>
              <a:rPr lang="en-US" sz="2400" dirty="0">
                <a:solidFill>
                  <a:srgbClr val="3857F0"/>
                </a:solidFill>
                <a:latin typeface="Arial Unicode MS" pitchFamily="34" charset="-128"/>
              </a:rPr>
              <a:t>IN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sailorid</a:t>
            </a: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dirty="0">
                <a:solidFill>
                  <a:srgbClr val="3857F0"/>
                </a:solidFill>
                <a:latin typeface="Arial Unicode MS" pitchFamily="34" charset="-128"/>
              </a:rPr>
              <a:t>INTEGER</a:t>
            </a:r>
            <a:r>
              <a:rPr lang="en-US" sz="2400" dirty="0">
                <a:latin typeface="Arial Unicode MS" pitchFamily="34" charset="-128"/>
              </a:rPr>
              <a:t>,  </a:t>
            </a:r>
            <a:r>
              <a:rPr lang="en-US" sz="2400" dirty="0">
                <a:solidFill>
                  <a:srgbClr val="3857F0"/>
                </a:solidFill>
                <a:latin typeface="Arial Unicode MS" pitchFamily="34" charset="-128"/>
              </a:rPr>
              <a:t>OUT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</a:rPr>
              <a:t>numres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rgbClr val="3857F0"/>
                </a:solidFill>
                <a:latin typeface="Arial Unicode MS" pitchFamily="34" charset="-128"/>
              </a:rPr>
              <a:t>INTEGER</a:t>
            </a:r>
            <a:r>
              <a:rPr lang="en-US" sz="2400" dirty="0">
                <a:latin typeface="Arial Unicode MS" pitchFamily="34" charset="-128"/>
              </a:rPr>
              <a:t> 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 Unicode MS" pitchFamily="34" charset="-128"/>
              </a:rPr>
              <a:t>       SET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</a:rPr>
              <a:t>numres</a:t>
            </a:r>
            <a:r>
              <a:rPr lang="en-US" sz="2400" dirty="0">
                <a:latin typeface="Arial Unicode MS" pitchFamily="34" charset="-128"/>
              </a:rPr>
              <a:t> = (SELECT  COUNT(*)</a:t>
            </a:r>
            <a:br>
              <a:rPr lang="en-US" sz="240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>                             FROM     Reserves R</a:t>
            </a:r>
            <a:br>
              <a:rPr lang="en-US" sz="240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>                             WHERE  </a:t>
            </a:r>
            <a:r>
              <a:rPr lang="en-US" sz="2400" dirty="0" err="1">
                <a:latin typeface="Arial Unicode MS" pitchFamily="34" charset="-128"/>
              </a:rPr>
              <a:t>R.sid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sailorid</a:t>
            </a:r>
            <a:r>
              <a:rPr lang="en-US" sz="2400" dirty="0">
                <a:latin typeface="Arial Unicode MS" pitchFamily="34" charset="-128"/>
              </a:rPr>
              <a:t>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47800" y="4267200"/>
            <a:ext cx="7239000" cy="205740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CREATE PROCEDURE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</a:rPr>
              <a:t>IncreaseRating</a:t>
            </a:r>
            <a:r>
              <a:rPr lang="en-US" sz="2400" dirty="0">
                <a:latin typeface="Arial Unicode MS" pitchFamily="34" charset="-128"/>
              </a:rPr>
              <a:t>(</a:t>
            </a:r>
            <a:br>
              <a:rPr lang="en-US" sz="2400" dirty="0">
                <a:latin typeface="Arial Unicode MS" pitchFamily="34" charset="-128"/>
              </a:rPr>
            </a:br>
            <a:r>
              <a:rPr lang="en-US" sz="2400" dirty="0">
                <a:solidFill>
                  <a:srgbClr val="2042EE"/>
                </a:solidFill>
                <a:latin typeface="Arial Unicode MS" pitchFamily="34" charset="-128"/>
              </a:rPr>
              <a:t>IN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sailor_sid</a:t>
            </a:r>
            <a:r>
              <a:rPr lang="en-US" sz="2400" b="1" dirty="0">
                <a:solidFill>
                  <a:srgbClr val="2042EE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rgbClr val="2042EE"/>
                </a:solidFill>
                <a:latin typeface="Arial Unicode MS" pitchFamily="34" charset="-128"/>
              </a:rPr>
              <a:t>INTEGER,   IN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</a:rPr>
              <a:t>increase</a:t>
            </a:r>
            <a:r>
              <a:rPr lang="en-US" sz="2400" dirty="0">
                <a:solidFill>
                  <a:srgbClr val="2042EE"/>
                </a:solidFill>
                <a:latin typeface="Arial Unicode MS" pitchFamily="34" charset="-128"/>
              </a:rPr>
              <a:t> INTEGER </a:t>
            </a:r>
            <a:r>
              <a:rPr lang="en-US" sz="2400" dirty="0">
                <a:latin typeface="Arial Unicode MS" pitchFamily="34" charset="-128"/>
              </a:rPr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	UPDATE Sailors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		SET rating = rating +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</a:rPr>
              <a:t>increase</a:t>
            </a:r>
            <a:br>
              <a:rPr lang="en-US" sz="240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>	WHERE </a:t>
            </a:r>
            <a:r>
              <a:rPr lang="en-US" sz="2400" dirty="0" err="1">
                <a:latin typeface="Arial Unicode MS" pitchFamily="34" charset="-128"/>
              </a:rPr>
              <a:t>sid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sailor_sid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5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SQL/PSM: Returning Result Set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6215"/>
            <a:ext cx="8229600" cy="1295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</a:rPr>
              <a:t>&lt;declare cursor&gt; statement is used to return a result set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</a:rPr>
              <a:t>The result set is returned to JDBC </a:t>
            </a:r>
            <a:r>
              <a:rPr lang="en-US" sz="2400" dirty="0" err="1">
                <a:latin typeface="Arial Unicode MS" pitchFamily="34" charset="-128"/>
              </a:rPr>
              <a:t>CallableStatement</a:t>
            </a:r>
            <a:r>
              <a:rPr lang="en-US" sz="2400" dirty="0">
                <a:latin typeface="Arial Unicode MS" pitchFamily="34" charset="-128"/>
              </a:rPr>
              <a:t> object that calls the procedure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51613" y="2743200"/>
            <a:ext cx="6538546" cy="3581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CREATE PROCEDURE </a:t>
            </a:r>
            <a:r>
              <a:rPr lang="en-US" sz="2400" dirty="0" err="1">
                <a:latin typeface="Arial Unicode MS" pitchFamily="34" charset="-128"/>
              </a:rPr>
              <a:t>Goodsailors</a:t>
            </a:r>
            <a:r>
              <a:rPr lang="en-US" sz="2400" dirty="0">
                <a:latin typeface="Arial Unicode MS" pitchFamily="34" charset="-128"/>
              </a:rPr>
              <a:t>(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            IN </a:t>
            </a:r>
            <a:r>
              <a:rPr lang="en-US" sz="2400" dirty="0" err="1">
                <a:solidFill>
                  <a:srgbClr val="00B050"/>
                </a:solidFill>
                <a:latin typeface="Arial Unicode MS" pitchFamily="34" charset="-128"/>
              </a:rPr>
              <a:t>goodrating</a:t>
            </a:r>
            <a:r>
              <a:rPr lang="en-US" sz="2400" dirty="0">
                <a:latin typeface="Arial Unicode MS" pitchFamily="34" charset="-128"/>
              </a:rPr>
              <a:t> INTEGER)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Arial Unicode MS" pitchFamily="34" charset="-128"/>
              </a:rPr>
              <a:t>DYNAMIC RESULT SETS 1</a:t>
            </a:r>
            <a:r>
              <a:rPr lang="en-US" sz="2400" dirty="0">
                <a:latin typeface="Arial Unicode MS" pitchFamily="34" charset="-128"/>
              </a:rPr>
              <a:t>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BEGIN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DECLARE Cur1  CURSOR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</a:rPr>
              <a:t>WITH RETURN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FOR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SELECT  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sid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sname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rating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FROM      Sailors 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WHERE   </a:t>
            </a:r>
            <a:r>
              <a:rPr lang="en-US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S.rating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&gt; </a:t>
            </a:r>
            <a:r>
              <a:rPr lang="en-US" sz="2400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goodrating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OPEN Cur1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728413" y="4953000"/>
            <a:ext cx="1752600" cy="838200"/>
          </a:xfrm>
          <a:prstGeom prst="wedgeRoundRectCallout">
            <a:avLst>
              <a:gd name="adj1" fmla="val -38823"/>
              <a:gd name="adj2" fmla="val -95628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/>
              <a:t>Result set will be returned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033213" y="2895600"/>
            <a:ext cx="1828800" cy="1143000"/>
          </a:xfrm>
          <a:prstGeom prst="wedgeRoundRectCallout">
            <a:avLst>
              <a:gd name="adj1" fmla="val -131452"/>
              <a:gd name="adj2" fmla="val 16154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/>
              <a:t>Maximum number of result sets is 1</a:t>
            </a:r>
            <a:endParaRPr lang="en-US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4386386"/>
            <a:ext cx="1752600" cy="1355284"/>
          </a:xfrm>
          <a:prstGeom prst="wedgeRoundRectCallout">
            <a:avLst>
              <a:gd name="adj1" fmla="val 61097"/>
              <a:gd name="adj2" fmla="val 4376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200"/>
              </a:lnSpc>
            </a:pPr>
            <a:r>
              <a:rPr lang="en-US" sz="2000" b="1" dirty="0"/>
              <a:t>Make sure to open cursor in order to return the result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24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04900"/>
          </a:xfrm>
        </p:spPr>
        <p:txBody>
          <a:bodyPr/>
          <a:lstStyle/>
          <a:p>
            <a:r>
              <a:rPr lang="en-US" b="1" dirty="0"/>
              <a:t>Relations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543050"/>
            <a:ext cx="8153400" cy="2743200"/>
          </a:xfrm>
        </p:spPr>
        <p:txBody>
          <a:bodyPr/>
          <a:lstStyle/>
          <a:p>
            <a:pPr>
              <a:lnSpc>
                <a:spcPts val="3100"/>
              </a:lnSpc>
              <a:spcAft>
                <a:spcPts val="2400"/>
              </a:spcAft>
              <a:buFont typeface="Monotype Sorts"/>
              <a:buNone/>
              <a:defRPr/>
            </a:pPr>
            <a:r>
              <a:rPr lang="en-US" sz="2800" dirty="0">
                <a:solidFill>
                  <a:srgbClr val="180BC7"/>
                </a:solidFill>
                <a:latin typeface="Calibri" pitchFamily="34" charset="0"/>
              </a:rPr>
              <a:t>We will use these table definitions in </a:t>
            </a:r>
            <a:r>
              <a:rPr lang="en-US" dirty="0">
                <a:solidFill>
                  <a:srgbClr val="180BC7"/>
                </a:solidFill>
                <a:latin typeface="Calibri" pitchFamily="34" charset="0"/>
              </a:rPr>
              <a:t>this module</a:t>
            </a:r>
            <a:endParaRPr lang="en-US" sz="2800" dirty="0">
              <a:solidFill>
                <a:srgbClr val="180BC7"/>
              </a:solidFill>
              <a:latin typeface="Calibri" pitchFamily="34" charset="0"/>
            </a:endParaRP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Sailors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rating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age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real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Boats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bid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bname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color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ts val="3100"/>
              </a:lnSpc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Reserves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bid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day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date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4575289"/>
            <a:ext cx="2420882" cy="2130311"/>
            <a:chOff x="1885384" y="4472294"/>
            <a:chExt cx="2116082" cy="1849925"/>
          </a:xfrm>
        </p:grpSpPr>
        <p:pic>
          <p:nvPicPr>
            <p:cNvPr id="4104" name="Picture 8" descr="C:\Users\Kien\AppData\Local\Microsoft\Windows\Temporary Internet Files\Content.IE5\UKY8VR08\MC90029635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6" y="4472294"/>
              <a:ext cx="2008360" cy="184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Kien\AppData\Local\Microsoft\Windows\Temporary Internet Files\Content.IE5\1ZZKVPOX\MC90035210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384" y="4516170"/>
              <a:ext cx="1791077" cy="1788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876800" y="4572000"/>
            <a:ext cx="1981200" cy="1600200"/>
            <a:chOff x="2057400" y="4724400"/>
            <a:chExt cx="1981200" cy="1600200"/>
          </a:xfrm>
        </p:grpSpPr>
        <p:pic>
          <p:nvPicPr>
            <p:cNvPr id="4098" name="Picture 2" descr="C:\Users\Kien\AppData\Local\Microsoft\Windows\Temporary Internet Files\Content.IE5\6MIJVT1P\MC90043395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7244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Kien\AppData\Local\Microsoft\Windows\Temporary Internet Files\Content.IE5\4IUU1NJ8\MC900433951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9530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194555" y="5277071"/>
            <a:ext cx="1835138" cy="658393"/>
            <a:chOff x="3575555" y="5277071"/>
            <a:chExt cx="1835138" cy="658393"/>
          </a:xfrm>
        </p:grpSpPr>
        <p:sp>
          <p:nvSpPr>
            <p:cNvPr id="11" name="Down Arrow 10"/>
            <p:cNvSpPr/>
            <p:nvPr/>
          </p:nvSpPr>
          <p:spPr>
            <a:xfrm rot="5117821">
              <a:off x="4163927" y="4688699"/>
              <a:ext cx="658393" cy="1835138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55274">
              <a:off x="3754734" y="5425253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Make reservations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0" y="4267200"/>
            <a:ext cx="1752600" cy="1066800"/>
            <a:chOff x="6858000" y="4267200"/>
            <a:chExt cx="1752600" cy="1066800"/>
          </a:xfrm>
        </p:grpSpPr>
        <p:sp>
          <p:nvSpPr>
            <p:cNvPr id="15" name="Cloud Callout 14"/>
            <p:cNvSpPr/>
            <p:nvPr/>
          </p:nvSpPr>
          <p:spPr>
            <a:xfrm>
              <a:off x="6858000" y="4267200"/>
              <a:ext cx="1752600" cy="1066800"/>
            </a:xfrm>
            <a:prstGeom prst="cloudCallout">
              <a:avLst>
                <a:gd name="adj1" fmla="val -70345"/>
                <a:gd name="adj2" fmla="val 43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073" name="Picture 1" descr="C:\Users\hkpuadmin\AppData\Local\Microsoft\Windows\Temporary Internet Files\Content.IE5\F948V0PU\MP900384786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5200" y="4419600"/>
              <a:ext cx="838200" cy="7168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07598952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961" y="58959"/>
            <a:ext cx="8548077" cy="966576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Preparation for Calling Stored Procedure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26365" y="1295400"/>
            <a:ext cx="3955758" cy="2538624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  <a:defRPr/>
            </a:pPr>
            <a:r>
              <a:rPr lang="en-US" sz="2800" dirty="0">
                <a:latin typeface="Arial Unicode MS" pitchFamily="34" charset="-128"/>
              </a:rPr>
              <a:t>The stored procedure is executed with a JDBC </a:t>
            </a:r>
            <a:r>
              <a:rPr lang="en-US" sz="2800" dirty="0" err="1">
                <a:latin typeface="Arial Unicode MS" pitchFamily="34" charset="-128"/>
              </a:rPr>
              <a:t>CallableStatement</a:t>
            </a:r>
            <a:r>
              <a:rPr lang="en-US" sz="2800" dirty="0">
                <a:latin typeface="Arial Unicode MS" pitchFamily="34" charset="-128"/>
              </a:rPr>
              <a:t> </a:t>
            </a:r>
            <a:r>
              <a:rPr lang="en-US" sz="2800" b="1" dirty="0">
                <a:latin typeface="Arial Unicode MS" pitchFamily="34" charset="-128"/>
              </a:rPr>
              <a:t>execute()</a:t>
            </a:r>
            <a:r>
              <a:rPr lang="en-US" sz="2800" dirty="0">
                <a:latin typeface="Arial Unicode MS" pitchFamily="34" charset="-128"/>
              </a:rPr>
              <a:t> method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34" charset="-128"/>
              </a:rPr>
              <a:t>(next slide)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876800"/>
            <a:ext cx="8077200" cy="1625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Import </a:t>
            </a:r>
            <a:r>
              <a:rPr lang="en-US" sz="2400" dirty="0" err="1"/>
              <a:t>java.sql.CallableStatement</a:t>
            </a:r>
            <a:r>
              <a:rPr lang="en-US" sz="2400" dirty="0"/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  …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  </a:t>
            </a:r>
            <a:r>
              <a:rPr lang="en-US" sz="2200" dirty="0" err="1"/>
              <a:t>CallableStatement</a:t>
            </a:r>
            <a:r>
              <a:rPr lang="en-US" sz="2200" dirty="0"/>
              <a:t> </a:t>
            </a:r>
            <a:r>
              <a:rPr lang="en-US" sz="2200" dirty="0" err="1"/>
              <a:t>CStmt</a:t>
            </a:r>
            <a:r>
              <a:rPr lang="en-US" sz="2200" dirty="0"/>
              <a:t> = </a:t>
            </a:r>
            <a:r>
              <a:rPr lang="en-US" sz="2200" dirty="0" err="1"/>
              <a:t>con.prepareCall</a:t>
            </a:r>
            <a:r>
              <a:rPr lang="en-US" sz="2200" dirty="0"/>
              <a:t>(“{Call </a:t>
            </a:r>
            <a:r>
              <a:rPr lang="en-US" sz="2200" dirty="0" err="1"/>
              <a:t>Goodsailors</a:t>
            </a:r>
            <a:r>
              <a:rPr lang="en-US" sz="2200" dirty="0"/>
              <a:t>(?)”);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/>
              <a:t>  </a:t>
            </a:r>
            <a:r>
              <a:rPr lang="en-US" sz="2200" dirty="0" err="1"/>
              <a:t>CStmt.setInt</a:t>
            </a:r>
            <a:r>
              <a:rPr lang="en-US" sz="2200" dirty="0"/>
              <a:t>(“</a:t>
            </a:r>
            <a:r>
              <a:rPr lang="en-US" sz="2200" dirty="0" err="1"/>
              <a:t>goodrating</a:t>
            </a:r>
            <a:r>
              <a:rPr lang="en-US" sz="2200" dirty="0"/>
              <a:t>”, 8);        // Set parameter using its name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181600" y="4337069"/>
            <a:ext cx="2362200" cy="1079461"/>
          </a:xfrm>
          <a:prstGeom prst="wedgeRoundRectCallout">
            <a:avLst>
              <a:gd name="adj1" fmla="val -39381"/>
              <a:gd name="adj2" fmla="val 7750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Preperation</a:t>
            </a:r>
            <a:r>
              <a:rPr lang="en-US" dirty="0"/>
              <a:t> for calling the stored procedure </a:t>
            </a:r>
            <a:r>
              <a:rPr lang="en-US" dirty="0" err="1"/>
              <a:t>Goodsailors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5B398-AFF1-4071-A87F-3D637E1D7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93" y="1965325"/>
            <a:ext cx="3976077" cy="2307994"/>
          </a:xfrm>
          <a:prstGeom prst="rect">
            <a:avLst/>
          </a:prstGeom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75A939FC-3812-4979-A405-B4B88DD629DE}"/>
              </a:ext>
            </a:extLst>
          </p:cNvPr>
          <p:cNvSpPr/>
          <p:nvPr/>
        </p:nvSpPr>
        <p:spPr>
          <a:xfrm>
            <a:off x="7405077" y="1169820"/>
            <a:ext cx="1295400" cy="712620"/>
          </a:xfrm>
          <a:prstGeom prst="wedgeRoundRectCallout">
            <a:avLst>
              <a:gd name="adj1" fmla="val 6109"/>
              <a:gd name="adj2" fmla="val 9936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Stored procedure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8B5C15D-8ACF-4121-ABAB-AC3E774470EB}"/>
              </a:ext>
            </a:extLst>
          </p:cNvPr>
          <p:cNvSpPr/>
          <p:nvPr/>
        </p:nvSpPr>
        <p:spPr>
          <a:xfrm>
            <a:off x="8001000" y="3581400"/>
            <a:ext cx="457200" cy="4185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CFE0AC-B88C-4D02-BE70-12050F7864E8}"/>
              </a:ext>
            </a:extLst>
          </p:cNvPr>
          <p:cNvSpPr/>
          <p:nvPr/>
        </p:nvSpPr>
        <p:spPr>
          <a:xfrm>
            <a:off x="8052777" y="4953000"/>
            <a:ext cx="457200" cy="4185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13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68" y="228521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Returning Multiple Result 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22911"/>
            <a:ext cx="76962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stored procedure may return multiple result sets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4EDDA6FC-354E-B929-1CA0-AE761BD53A84}"/>
              </a:ext>
            </a:extLst>
          </p:cNvPr>
          <p:cNvSpPr/>
          <p:nvPr/>
        </p:nvSpPr>
        <p:spPr>
          <a:xfrm>
            <a:off x="7110378" y="3788297"/>
            <a:ext cx="1524000" cy="1066800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DBMS</a:t>
            </a:r>
          </a:p>
        </p:txBody>
      </p:sp>
      <p:pic>
        <p:nvPicPr>
          <p:cNvPr id="1026" name="Picture 2" descr="Cute Packaging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D0F8F060-540F-FA41-873D-0E0421D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34" y="40005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6138F-F83F-5940-D99A-6348CB7B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679" y="2250251"/>
            <a:ext cx="1676400" cy="784067"/>
          </a:xfrm>
          <a:prstGeom prst="rect">
            <a:avLst/>
          </a:prstGeom>
        </p:spPr>
      </p:pic>
      <p:pic>
        <p:nvPicPr>
          <p:cNvPr id="11" name="Picture 10" descr="A person sitting in a chair using a computer&#10;&#10;Description automatically generated">
            <a:extLst>
              <a:ext uri="{FF2B5EF4-FFF2-40B4-BE49-F238E27FC236}">
                <a16:creationId xmlns:a16="http://schemas.microsoft.com/office/drawing/2014/main" id="{83BA8B96-25D5-2D6A-04A3-CB3619408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03" y="3175522"/>
            <a:ext cx="158750" cy="15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AF854F-485E-8FDD-B74C-E9CF88BC7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7200" y="3113445"/>
            <a:ext cx="2211065" cy="2487448"/>
          </a:xfrm>
          <a:prstGeom prst="rect">
            <a:avLst/>
          </a:prstGeom>
        </p:spPr>
      </p:pic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DB5142AF-0EEF-8779-30A8-8C45EE87959F}"/>
              </a:ext>
            </a:extLst>
          </p:cNvPr>
          <p:cNvSpPr/>
          <p:nvPr/>
        </p:nvSpPr>
        <p:spPr>
          <a:xfrm rot="16493905">
            <a:off x="4809709" y="631317"/>
            <a:ext cx="731520" cy="5536738"/>
          </a:xfrm>
          <a:prstGeom prst="curvedLeftArrow">
            <a:avLst/>
          </a:prstGeom>
          <a:solidFill>
            <a:srgbClr val="FF0000"/>
          </a:solidFill>
          <a:ln>
            <a:solidFill>
              <a:srgbClr val="EF6F0F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56FDBDDA-5E8D-72D5-8A15-7676EF5C7ADE}"/>
              </a:ext>
            </a:extLst>
          </p:cNvPr>
          <p:cNvSpPr/>
          <p:nvPr/>
        </p:nvSpPr>
        <p:spPr>
          <a:xfrm rot="3359424">
            <a:off x="6744617" y="4558849"/>
            <a:ext cx="731520" cy="2003004"/>
          </a:xfrm>
          <a:prstGeom prst="curvedLeftArrow">
            <a:avLst/>
          </a:prstGeom>
          <a:solidFill>
            <a:srgbClr val="FF0000"/>
          </a:solidFill>
          <a:ln>
            <a:solidFill>
              <a:srgbClr val="EF6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7FDD22B-7908-0CAA-7102-B59E15911B8E}"/>
              </a:ext>
            </a:extLst>
          </p:cNvPr>
          <p:cNvSpPr/>
          <p:nvPr/>
        </p:nvSpPr>
        <p:spPr>
          <a:xfrm rot="1305259">
            <a:off x="2699251" y="4418455"/>
            <a:ext cx="2408610" cy="238995"/>
          </a:xfrm>
          <a:prstGeom prst="leftArrow">
            <a:avLst/>
          </a:prstGeom>
          <a:solidFill>
            <a:srgbClr val="EF6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01F3B205-A657-A53E-4C42-75552A61311E}"/>
              </a:ext>
            </a:extLst>
          </p:cNvPr>
          <p:cNvSpPr/>
          <p:nvPr/>
        </p:nvSpPr>
        <p:spPr>
          <a:xfrm rot="1305259">
            <a:off x="2566160" y="4195709"/>
            <a:ext cx="3109230" cy="238995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D3054553-1084-651A-8E45-8DC64E0540EF}"/>
              </a:ext>
            </a:extLst>
          </p:cNvPr>
          <p:cNvSpPr/>
          <p:nvPr/>
        </p:nvSpPr>
        <p:spPr>
          <a:xfrm rot="1305259">
            <a:off x="2429509" y="4712454"/>
            <a:ext cx="2852665" cy="238995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68" y="228521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Processing Multiple Result Sets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4772" y="3381362"/>
            <a:ext cx="62484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Boolean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hadResults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latin typeface="Arial Unicode MS" pitchFamily="34" charset="-128"/>
              </a:rPr>
              <a:t>CStmt.execute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while (</a:t>
            </a:r>
            <a:r>
              <a:rPr lang="en-US" sz="2400" dirty="0" err="1">
                <a:latin typeface="Arial Unicode MS" pitchFamily="34" charset="-128"/>
              </a:rPr>
              <a:t>hadResults</a:t>
            </a:r>
            <a:r>
              <a:rPr lang="en-US" sz="2400" dirty="0">
                <a:latin typeface="Arial Unicode MS" pitchFamily="34" charset="-128"/>
              </a:rPr>
              <a:t>)  {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</a:t>
            </a:r>
            <a:r>
              <a:rPr lang="en-US" sz="2400" dirty="0" err="1">
                <a:latin typeface="Arial Unicode MS" pitchFamily="34" charset="-128"/>
              </a:rPr>
              <a:t>ResultSet</a:t>
            </a: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dirty="0" err="1">
                <a:latin typeface="Arial Unicode MS" pitchFamily="34" charset="-128"/>
              </a:rPr>
              <a:t>rs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latin typeface="Arial Unicode MS" pitchFamily="34" charset="-128"/>
              </a:rPr>
              <a:t>CStmt.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getResultSet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    // process result set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</a:t>
            </a:r>
            <a:r>
              <a:rPr lang="en-US" sz="2400" dirty="0" err="1">
                <a:latin typeface="Arial Unicode MS" pitchFamily="34" charset="-128"/>
              </a:rPr>
              <a:t>hadResults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latin typeface="Arial Unicode MS" pitchFamily="34" charset="-128"/>
              </a:rPr>
              <a:t>CStmt.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getmoreResults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}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324599" y="2868242"/>
            <a:ext cx="2286001" cy="1087464"/>
          </a:xfrm>
          <a:prstGeom prst="wedgeRoundRectCallout">
            <a:avLst>
              <a:gd name="adj1" fmla="val -72751"/>
              <a:gd name="adj2" fmla="val 6542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Calling </a:t>
            </a:r>
            <a:r>
              <a:rPr lang="en-US" dirty="0" err="1"/>
              <a:t>getResultSet</a:t>
            </a:r>
            <a:r>
              <a:rPr lang="en-US" dirty="0"/>
              <a:t>() returns the current result set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786436" y="5587008"/>
            <a:ext cx="3428999" cy="868363"/>
          </a:xfrm>
          <a:prstGeom prst="wedgeRoundRectCallout">
            <a:avLst>
              <a:gd name="adj1" fmla="val -33279"/>
              <a:gd name="adj2" fmla="val -94327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000" dirty="0"/>
              <a:t>Calling </a:t>
            </a:r>
            <a:r>
              <a:rPr lang="en-US" sz="2000" dirty="0" err="1"/>
              <a:t>getMoreResultsets</a:t>
            </a:r>
            <a:r>
              <a:rPr lang="en-US" sz="2000" dirty="0"/>
              <a:t>() to move to the next result set </a:t>
            </a:r>
          </a:p>
        </p:txBody>
      </p:sp>
      <p:sp>
        <p:nvSpPr>
          <p:cNvPr id="7" name="Rounded Rectangular Callout 1">
            <a:extLst>
              <a:ext uri="{FF2B5EF4-FFF2-40B4-BE49-F238E27FC236}">
                <a16:creationId xmlns:a16="http://schemas.microsoft.com/office/drawing/2014/main" id="{E7D7B768-1045-4BE0-8B10-14AE7329A5F1}"/>
              </a:ext>
            </a:extLst>
          </p:cNvPr>
          <p:cNvSpPr/>
          <p:nvPr/>
        </p:nvSpPr>
        <p:spPr>
          <a:xfrm>
            <a:off x="1371600" y="1371600"/>
            <a:ext cx="2958122" cy="1310322"/>
          </a:xfrm>
          <a:prstGeom prst="wedgeRoundRectCallout">
            <a:avLst>
              <a:gd name="adj1" fmla="val 39306"/>
              <a:gd name="adj2" fmla="val 10291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Unicode MS" pitchFamily="34" charset="-128"/>
              </a:rPr>
              <a:t>All the result sets that were opened are returned to the </a:t>
            </a:r>
            <a:r>
              <a:rPr lang="en-US" dirty="0" err="1">
                <a:latin typeface="Arial Unicode MS" pitchFamily="34" charset="-128"/>
              </a:rPr>
              <a:t>CallableStatement</a:t>
            </a:r>
            <a:r>
              <a:rPr lang="en-US" dirty="0">
                <a:latin typeface="Arial Unicode MS" pitchFamily="34" charset="-128"/>
              </a:rPr>
              <a:t> object </a:t>
            </a:r>
            <a:r>
              <a:rPr lang="en-US" i="1" dirty="0" err="1">
                <a:latin typeface="Arial Unicode MS" pitchFamily="34" charset="-128"/>
              </a:rPr>
              <a:t>CStmt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1154290"/>
            <a:ext cx="351016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stored procedure may return multiple result sets</a:t>
            </a:r>
          </a:p>
        </p:txBody>
      </p:sp>
    </p:spTree>
    <p:extLst>
      <p:ext uri="{BB962C8B-B14F-4D97-AF65-F5344CB8AC3E}">
        <p14:creationId xmlns:p14="http://schemas.microsoft.com/office/powerpoint/2010/main" val="2969806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046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Execute() vs. executeQuery()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70877" y="1219200"/>
            <a:ext cx="4284785" cy="2514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Boolean execute()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600" dirty="0">
                <a:latin typeface="Arial Unicode MS" pitchFamily="34" charset="-128"/>
              </a:rPr>
              <a:t>Executes the SQL statement which may be </a:t>
            </a:r>
            <a:r>
              <a:rPr lang="en-US" sz="2600" b="1" dirty="0">
                <a:latin typeface="Arial Unicode MS" pitchFamily="34" charset="-128"/>
              </a:rPr>
              <a:t>any kind </a:t>
            </a:r>
            <a:r>
              <a:rPr lang="en-US" sz="2600" dirty="0">
                <a:latin typeface="Arial Unicode MS" pitchFamily="34" charset="-128"/>
              </a:rPr>
              <a:t>of SQL statement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None/>
              <a:defRPr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(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e.g., can be an update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82A79D-5F4D-5C6D-E17E-B7AD1C5260A9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4038600"/>
            <a:ext cx="62484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Boolean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hadResults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latin typeface="Arial Unicode MS" pitchFamily="34" charset="-128"/>
              </a:rPr>
              <a:t>CStmt.execute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while (</a:t>
            </a:r>
            <a:r>
              <a:rPr lang="en-US" sz="2400" dirty="0" err="1">
                <a:latin typeface="Arial Unicode MS" pitchFamily="34" charset="-128"/>
              </a:rPr>
              <a:t>hadResults</a:t>
            </a:r>
            <a:r>
              <a:rPr lang="en-US" sz="2400" dirty="0">
                <a:latin typeface="Arial Unicode MS" pitchFamily="34" charset="-128"/>
              </a:rPr>
              <a:t>)  {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</a:t>
            </a:r>
            <a:r>
              <a:rPr lang="en-US" sz="2400" dirty="0" err="1">
                <a:latin typeface="Arial Unicode MS" pitchFamily="34" charset="-128"/>
              </a:rPr>
              <a:t>ResultSet</a:t>
            </a: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dirty="0" err="1">
                <a:latin typeface="Arial Unicode MS" pitchFamily="34" charset="-128"/>
              </a:rPr>
              <a:t>rs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latin typeface="Arial Unicode MS" pitchFamily="34" charset="-128"/>
              </a:rPr>
              <a:t>CStmt.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getResultSet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    // process result set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</a:t>
            </a:r>
            <a:r>
              <a:rPr lang="en-US" sz="2400" dirty="0" err="1">
                <a:latin typeface="Arial Unicode MS" pitchFamily="34" charset="-128"/>
              </a:rPr>
              <a:t>hadResults</a:t>
            </a:r>
            <a:r>
              <a:rPr lang="en-US" sz="2400" dirty="0">
                <a:latin typeface="Arial Unicode MS" pitchFamily="34" charset="-128"/>
              </a:rPr>
              <a:t> = </a:t>
            </a:r>
            <a:r>
              <a:rPr lang="en-US" sz="2400" dirty="0" err="1">
                <a:latin typeface="Arial Unicode MS" pitchFamily="34" charset="-128"/>
              </a:rPr>
              <a:t>CStmt.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getmoreResults</a:t>
            </a:r>
            <a:r>
              <a:rPr lang="en-US" sz="2400" dirty="0">
                <a:latin typeface="Arial Unicode MS" pitchFamily="34" charset="-128"/>
              </a:rPr>
              <a:t>();</a:t>
            </a:r>
          </a:p>
          <a:p>
            <a:pPr marL="0" indent="0">
              <a:lnSpc>
                <a:spcPts val="23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Arial Unicode MS" pitchFamily="34" charset="-128"/>
              </a:rPr>
              <a:t>}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CD302729-2ECB-9A8B-F3DE-BDEFB29C6EFD}"/>
              </a:ext>
            </a:extLst>
          </p:cNvPr>
          <p:cNvSpPr/>
          <p:nvPr/>
        </p:nvSpPr>
        <p:spPr>
          <a:xfrm>
            <a:off x="6248400" y="2459182"/>
            <a:ext cx="1676400" cy="1143000"/>
          </a:xfrm>
          <a:prstGeom prst="wedgeEllipseCallout">
            <a:avLst>
              <a:gd name="adj1" fmla="val -31937"/>
              <a:gd name="adj2" fmla="val 86555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May return multiple result sets</a:t>
            </a:r>
          </a:p>
        </p:txBody>
      </p:sp>
    </p:spTree>
    <p:extLst>
      <p:ext uri="{BB962C8B-B14F-4D97-AF65-F5344CB8AC3E}">
        <p14:creationId xmlns:p14="http://schemas.microsoft.com/office/powerpoint/2010/main" val="1905767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046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Execute() vs. executeQuery()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70877" y="1219200"/>
            <a:ext cx="4284785" cy="518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Boolean execute()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600" dirty="0">
                <a:latin typeface="Arial Unicode MS" pitchFamily="34" charset="-128"/>
              </a:rPr>
              <a:t>Executes the SQL statement which may be </a:t>
            </a:r>
            <a:r>
              <a:rPr lang="en-US" sz="2600" b="1" dirty="0">
                <a:latin typeface="Arial Unicode MS" pitchFamily="34" charset="-128"/>
              </a:rPr>
              <a:t>any kind </a:t>
            </a:r>
            <a:r>
              <a:rPr lang="en-US" sz="2600" dirty="0">
                <a:latin typeface="Arial Unicode MS" pitchFamily="34" charset="-128"/>
              </a:rPr>
              <a:t>of SQL statement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None/>
              <a:defRPr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(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e.g., can be an update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</a:rPr>
              <a:t>)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ResultSet executeQuery()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sz="2400" dirty="0">
                <a:latin typeface="Arial Unicode MS" pitchFamily="34" charset="-128"/>
              </a:rPr>
              <a:t>Executes the SQL statement and returns the ResultSet object generated by the </a:t>
            </a:r>
            <a:r>
              <a:rPr lang="en-US" sz="2400" b="1" dirty="0">
                <a:latin typeface="Arial Unicode MS" pitchFamily="34" charset="-128"/>
              </a:rPr>
              <a:t>query </a:t>
            </a:r>
            <a:r>
              <a:rPr lang="en-US" sz="2400" dirty="0">
                <a:latin typeface="Arial Unicode MS" pitchFamily="34" charset="-128"/>
              </a:rPr>
              <a:t>(only one result set)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29200" y="2133600"/>
            <a:ext cx="3429000" cy="3733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u="sng" dirty="0">
                <a:latin typeface="Calibri" pitchFamily="34" charset="0"/>
              </a:rPr>
              <a:t>JDBC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C00000"/>
                </a:solidFill>
                <a:latin typeface="Arial Unicode MS" pitchFamily="34" charset="-128"/>
              </a:rPr>
              <a:t>CallableStatement</a:t>
            </a:r>
            <a:r>
              <a:rPr lang="en-US" sz="2200" dirty="0">
                <a:latin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</a:rPr>
              <a:t>cstmt</a:t>
            </a:r>
            <a:r>
              <a:rPr lang="en-US" sz="2200" dirty="0">
                <a:latin typeface="Arial Unicode MS" pitchFamily="34" charset="-128"/>
              </a:rPr>
              <a:t>=</a:t>
            </a:r>
            <a:br>
              <a:rPr lang="en-US" sz="2200" dirty="0">
                <a:latin typeface="Arial Unicode MS" pitchFamily="34" charset="-128"/>
              </a:rPr>
            </a:br>
            <a:r>
              <a:rPr lang="en-US" sz="2200" dirty="0" err="1">
                <a:latin typeface="Arial Unicode MS" pitchFamily="34" charset="-128"/>
              </a:rPr>
              <a:t>con.</a:t>
            </a:r>
            <a:r>
              <a:rPr lang="en-US" sz="2200" dirty="0" err="1">
                <a:solidFill>
                  <a:srgbClr val="2A5800"/>
                </a:solidFill>
                <a:latin typeface="Arial Unicode MS" pitchFamily="34" charset="-128"/>
              </a:rPr>
              <a:t>prepareCall</a:t>
            </a:r>
            <a:r>
              <a:rPr lang="en-US" sz="2200" dirty="0">
                <a:latin typeface="Arial Unicode MS" pitchFamily="34" charset="-128"/>
              </a:rPr>
              <a:t>(“{call       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ShowSailors</a:t>
            </a:r>
            <a:r>
              <a:rPr lang="en-US" sz="2200" dirty="0">
                <a:latin typeface="Arial Unicode MS" pitchFamily="34" charset="-128"/>
              </a:rPr>
              <a:t>}”);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ResultSet </a:t>
            </a:r>
            <a:r>
              <a:rPr lang="en-US" sz="2200" dirty="0" err="1">
                <a:latin typeface="Arial Unicode MS" pitchFamily="34" charset="-128"/>
              </a:rPr>
              <a:t>rs</a:t>
            </a:r>
            <a:r>
              <a:rPr lang="en-US" sz="2200" dirty="0">
                <a:latin typeface="Arial Unicode MS" pitchFamily="34" charset="-128"/>
              </a:rPr>
              <a:t> = </a:t>
            </a:r>
            <a:r>
              <a:rPr lang="en-US" sz="2200" dirty="0" err="1">
                <a:latin typeface="Arial Unicode MS" pitchFamily="34" charset="-128"/>
              </a:rPr>
              <a:t>cstmt.</a:t>
            </a:r>
            <a:r>
              <a:rPr lang="en-US" sz="2200" dirty="0" err="1">
                <a:solidFill>
                  <a:srgbClr val="2042EE"/>
                </a:solidFill>
                <a:latin typeface="Arial Unicode MS" pitchFamily="34" charset="-128"/>
              </a:rPr>
              <a:t>executeQuery</a:t>
            </a:r>
            <a:r>
              <a:rPr lang="en-US" sz="2200" dirty="0">
                <a:latin typeface="Arial Unicode MS" pitchFamily="34" charset="-128"/>
              </a:rPr>
              <a:t>();</a:t>
            </a:r>
          </a:p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while (</a:t>
            </a:r>
            <a:r>
              <a:rPr lang="en-US" sz="2200" dirty="0" err="1">
                <a:latin typeface="Arial Unicode MS" pitchFamily="34" charset="-128"/>
              </a:rPr>
              <a:t>rs.next</a:t>
            </a:r>
            <a:r>
              <a:rPr lang="en-US" sz="2200" dirty="0">
                <a:latin typeface="Arial Unicode MS" pitchFamily="34" charset="-128"/>
              </a:rPr>
              <a:t>()) {</a:t>
            </a:r>
          </a:p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   … // process result set</a:t>
            </a:r>
          </a:p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}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010400" y="1253836"/>
            <a:ext cx="1371600" cy="990600"/>
          </a:xfrm>
          <a:prstGeom prst="wedgeEllipseCallout">
            <a:avLst>
              <a:gd name="adj1" fmla="val -21285"/>
              <a:gd name="adj2" fmla="val 7051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Return only one result set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E56E42E9-3480-D5EF-E0EC-9CC75262865E}"/>
              </a:ext>
            </a:extLst>
          </p:cNvPr>
          <p:cNvSpPr/>
          <p:nvPr/>
        </p:nvSpPr>
        <p:spPr>
          <a:xfrm rot="4276992">
            <a:off x="4001037" y="3148874"/>
            <a:ext cx="484632" cy="1711190"/>
          </a:xfrm>
          <a:prstGeom prst="up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3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Stored Procedures in Java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24296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6075" indent="-346075">
              <a:defRPr/>
            </a:pPr>
            <a:r>
              <a:rPr lang="en-US" dirty="0">
                <a:latin typeface="Calibri" pitchFamily="34" charset="0"/>
              </a:rPr>
              <a:t>Stored procedure do not have to be written in SQL</a:t>
            </a:r>
          </a:p>
          <a:p>
            <a:pPr marL="346075" indent="-346075">
              <a:defRPr/>
            </a:pPr>
            <a:r>
              <a:rPr lang="en-US" dirty="0">
                <a:latin typeface="Calibri" pitchFamily="34" charset="0"/>
              </a:rPr>
              <a:t>The following </a:t>
            </a:r>
            <a:r>
              <a:rPr lang="en-US" b="1" dirty="0">
                <a:latin typeface="Calibri" pitchFamily="34" charset="0"/>
              </a:rPr>
              <a:t>stored procedure in Java </a:t>
            </a:r>
            <a:r>
              <a:rPr lang="en-US" dirty="0">
                <a:latin typeface="Calibri" pitchFamily="34" charset="0"/>
              </a:rPr>
              <a:t>is dynamically executed by the database server whenever it is called by the client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172200" y="3900854"/>
            <a:ext cx="2209800" cy="1052146"/>
          </a:xfrm>
          <a:prstGeom prst="wedgeRoundRectCallout">
            <a:avLst>
              <a:gd name="adj1" fmla="val -171264"/>
              <a:gd name="adj2" fmla="val 3799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0" bIns="0" anchor="ctr" anchorCtr="1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latin typeface="Calibri" pitchFamily="34" charset="0"/>
              </a:rPr>
              <a:t>The language in which the routine is written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276600" y="5791200"/>
            <a:ext cx="3733800" cy="747346"/>
          </a:xfrm>
          <a:prstGeom prst="wedgeRoundRectCallout">
            <a:avLst>
              <a:gd name="adj1" fmla="val 36314"/>
              <a:gd name="adj2" fmla="val -929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0"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latin typeface="Calibri" pitchFamily="34" charset="0"/>
              </a:rPr>
              <a:t>Specifies the program that runs when this procedure is called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3810000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	CREATE PROCEDURE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TopSailors</a:t>
            </a:r>
            <a:r>
              <a:rPr lang="en-US" sz="2400" dirty="0">
                <a:latin typeface="Arial Unicode MS" pitchFamily="34" charset="-128"/>
              </a:rPr>
              <a:t>(</a:t>
            </a:r>
            <a:br>
              <a:rPr lang="en-US" sz="240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>	IN </a:t>
            </a:r>
            <a:r>
              <a:rPr lang="en-US" sz="2400" dirty="0" err="1">
                <a:latin typeface="Arial Unicode MS" pitchFamily="34" charset="-128"/>
              </a:rPr>
              <a:t>num</a:t>
            </a:r>
            <a:r>
              <a:rPr lang="en-US" sz="2400" dirty="0">
                <a:latin typeface="Arial Unicode MS" pitchFamily="34" charset="-128"/>
              </a:rPr>
              <a:t> INTEGER)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	LANGUAGE Java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	EXTERNAL NAME “file:///c:/storedProcs/rank.jar”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2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JDBC Summary:  5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467600" cy="556260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ts val="3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Load the JDBC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driver</a:t>
            </a:r>
          </a:p>
          <a:p>
            <a:pPr marL="514350" indent="-514350">
              <a:lnSpc>
                <a:spcPts val="3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Create a database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Connection</a:t>
            </a:r>
            <a:r>
              <a:rPr lang="en-US" dirty="0"/>
              <a:t> object (</a:t>
            </a:r>
            <a:r>
              <a:rPr lang="en-US" dirty="0">
                <a:solidFill>
                  <a:srgbClr val="0070C0"/>
                </a:solidFill>
              </a:rPr>
              <a:t>your database</a:t>
            </a:r>
            <a:r>
              <a:rPr lang="en-US" dirty="0"/>
              <a:t>) using the </a:t>
            </a:r>
            <a:r>
              <a:rPr lang="en-US" dirty="0" err="1"/>
              <a:t>DriverManager</a:t>
            </a:r>
            <a:endParaRPr lang="en-US" dirty="0"/>
          </a:p>
          <a:p>
            <a:pPr marL="514350" indent="-514350">
              <a:lnSpc>
                <a:spcPts val="3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Create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Statement,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PreparedStatement</a:t>
            </a:r>
            <a:r>
              <a:rPr lang="en-US" dirty="0"/>
              <a:t>, or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CallableStatement</a:t>
            </a:r>
            <a:r>
              <a:rPr lang="en-US" dirty="0"/>
              <a:t> object that contains the SQL statement (</a:t>
            </a:r>
            <a:r>
              <a:rPr lang="en-US" dirty="0">
                <a:solidFill>
                  <a:srgbClr val="0070C0"/>
                </a:solidFill>
              </a:rPr>
              <a:t>your query object</a:t>
            </a:r>
            <a:r>
              <a:rPr lang="en-US" dirty="0"/>
              <a:t>)</a:t>
            </a:r>
          </a:p>
          <a:p>
            <a:pPr marL="514350" indent="-514350">
              <a:lnSpc>
                <a:spcPts val="3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Execute the SQL Statement object, and receive the result in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ResultSet</a:t>
            </a:r>
            <a:r>
              <a:rPr lang="en-US" dirty="0"/>
              <a:t> object</a:t>
            </a:r>
          </a:p>
          <a:p>
            <a:pPr marL="514350" indent="-514350">
              <a:lnSpc>
                <a:spcPts val="3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Step through the rows in ResultSet object and process the data in the host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74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68C5-2968-499E-8ECE-D59F30AD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dirty="0"/>
              <a:t>Another Option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5EEE6-34AE-442C-A265-8CCED656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209800"/>
            <a:ext cx="5638800" cy="3048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857F0"/>
                </a:solidFill>
              </a:rPr>
              <a:t>API Approach</a:t>
            </a:r>
            <a:r>
              <a:rPr lang="en-US" sz="4000" dirty="0"/>
              <a:t>:  JDBC</a:t>
            </a:r>
            <a:endParaRPr lang="en-US" sz="4000" b="1" dirty="0">
              <a:solidFill>
                <a:srgbClr val="3857F0"/>
              </a:solidFill>
            </a:endParaRPr>
          </a:p>
          <a:p>
            <a:r>
              <a:rPr lang="en-US" sz="4000" b="1" dirty="0">
                <a:solidFill>
                  <a:srgbClr val="3857F0"/>
                </a:solidFill>
              </a:rPr>
              <a:t>Embedded SQL</a:t>
            </a:r>
            <a:r>
              <a:rPr lang="en-US" sz="4000" dirty="0"/>
              <a:t>:  SQLJ</a:t>
            </a:r>
          </a:p>
          <a:p>
            <a:pPr marL="803275" lvl="1" indent="0">
              <a:buNone/>
            </a:pPr>
            <a:r>
              <a:rPr lang="en-US" sz="3600" dirty="0"/>
              <a:t>Do not need to learn the different “envelops”</a:t>
            </a:r>
          </a:p>
        </p:txBody>
      </p:sp>
    </p:spTree>
    <p:extLst>
      <p:ext uri="{BB962C8B-B14F-4D97-AF65-F5344CB8AC3E}">
        <p14:creationId xmlns:p14="http://schemas.microsoft.com/office/powerpoint/2010/main" val="3484144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E074-69A7-4FD1-9BD7-41D1637C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066"/>
          </a:xfrm>
        </p:spPr>
        <p:txBody>
          <a:bodyPr/>
          <a:lstStyle/>
          <a:p>
            <a:r>
              <a:rPr lang="en-US" dirty="0"/>
              <a:t>SQLJ:  Java with Embedded SQL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646F37-B345-4259-95B3-60E30CB088A4}"/>
              </a:ext>
            </a:extLst>
          </p:cNvPr>
          <p:cNvGrpSpPr/>
          <p:nvPr/>
        </p:nvGrpSpPr>
        <p:grpSpPr>
          <a:xfrm>
            <a:off x="1219200" y="1770452"/>
            <a:ext cx="4346458" cy="4190128"/>
            <a:chOff x="868094" y="1472361"/>
            <a:chExt cx="4346458" cy="41901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AE62E3-A68F-48F2-9591-15572F8CE445}"/>
                </a:ext>
              </a:extLst>
            </p:cNvPr>
            <p:cNvGrpSpPr/>
            <p:nvPr/>
          </p:nvGrpSpPr>
          <p:grpSpPr>
            <a:xfrm>
              <a:off x="868094" y="1472361"/>
              <a:ext cx="4346458" cy="4190128"/>
              <a:chOff x="892664" y="2286872"/>
              <a:chExt cx="4346458" cy="419012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8FF7D9-0B17-4A53-B89A-30C0DD046364}"/>
                  </a:ext>
                </a:extLst>
              </p:cNvPr>
              <p:cNvSpPr/>
              <p:nvPr/>
            </p:nvSpPr>
            <p:spPr bwMode="auto">
              <a:xfrm>
                <a:off x="892664" y="2286872"/>
                <a:ext cx="1476832" cy="124945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CA3CBBA7-8B07-4FB0-8B3D-3DAC1A725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618" y="2311433"/>
                <a:ext cx="103419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09064E"/>
                    </a:solidFill>
                    <a:latin typeface="Calibri" pitchFamily="34" charset="0"/>
                    <a:cs typeface="Calibri" pitchFamily="34" charset="0"/>
                  </a:rPr>
                  <a:t>Java program</a:t>
                </a:r>
              </a:p>
              <a:p>
                <a:pPr eaLnBrk="1" hangingPunct="1"/>
                <a:endParaRPr lang="en-US" sz="1200" dirty="0">
                  <a:solidFill>
                    <a:srgbClr val="09064E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eaLnBrk="1" hangingPunct="1"/>
                <a:r>
                  <a:rPr lang="en-US" sz="1200" dirty="0">
                    <a:solidFill>
                      <a:srgbClr val="09064E"/>
                    </a:solidFill>
                    <a:latin typeface="Calibri" pitchFamily="34" charset="0"/>
                    <a:cs typeface="Calibri" pitchFamily="34" charset="0"/>
                  </a:rPr>
                  <a:t>#SQL  …</a:t>
                </a:r>
              </a:p>
              <a:p>
                <a:pPr eaLnBrk="1" hangingPunct="1"/>
                <a:r>
                  <a:rPr lang="en-US" sz="1200" dirty="0">
                    <a:solidFill>
                      <a:srgbClr val="09064E"/>
                    </a:solidFill>
                    <a:latin typeface="Calibri" pitchFamily="34" charset="0"/>
                    <a:cs typeface="Calibri" pitchFamily="34" charset="0"/>
                  </a:rPr>
                  <a:t>     </a:t>
                </a:r>
              </a:p>
              <a:p>
                <a:pPr eaLnBrk="1" hangingPunct="1"/>
                <a:r>
                  <a:rPr lang="en-US" sz="1200" dirty="0">
                    <a:solidFill>
                      <a:srgbClr val="09064E"/>
                    </a:solidFill>
                    <a:latin typeface="Calibri" pitchFamily="34" charset="0"/>
                    <a:cs typeface="Calibri" pitchFamily="34" charset="0"/>
                  </a:rPr>
                  <a:t> #SQL …</a:t>
                </a:r>
              </a:p>
              <a:p>
                <a:pPr eaLnBrk="1" hangingPunct="1"/>
                <a:r>
                  <a:rPr lang="en-US" sz="1200" dirty="0">
                    <a:solidFill>
                      <a:srgbClr val="09064E"/>
                    </a:solidFill>
                    <a:latin typeface="Calibri" pitchFamily="34" charset="0"/>
                    <a:cs typeface="Calibri" pitchFamily="34" charset="0"/>
                  </a:rPr>
                  <a:t>   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0C6220-B44B-4F79-AD96-71F2C95AB301}"/>
                  </a:ext>
                </a:extLst>
              </p:cNvPr>
              <p:cNvSpPr/>
              <p:nvPr/>
            </p:nvSpPr>
            <p:spPr bwMode="auto">
              <a:xfrm>
                <a:off x="2844800" y="2582237"/>
                <a:ext cx="1295400" cy="609600"/>
              </a:xfrm>
              <a:prstGeom prst="rect">
                <a:avLst/>
              </a:prstGeom>
              <a:solidFill>
                <a:srgbClr val="FF522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eaLnBrk="0" hangingPunct="0">
                  <a:lnSpc>
                    <a:spcPts val="1600"/>
                  </a:lnSpc>
                  <a:defRPr/>
                </a:pPr>
                <a:r>
                  <a:rPr lang="en-US" sz="1600" b="1" dirty="0">
                    <a:solidFill>
                      <a:srgbClr val="F8F8F8"/>
                    </a:solidFill>
                    <a:latin typeface="Calibri" pitchFamily="34" charset="0"/>
                    <a:cs typeface="Calibri" pitchFamily="34" charset="0"/>
                  </a:rPr>
                  <a:t>SQLJ Preprocessor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8571F77-40A1-49EB-AF1A-804001F87E73}"/>
                  </a:ext>
                </a:extLst>
              </p:cNvPr>
              <p:cNvSpPr/>
              <p:nvPr/>
            </p:nvSpPr>
            <p:spPr bwMode="auto">
              <a:xfrm>
                <a:off x="2667000" y="3536324"/>
                <a:ext cx="1752600" cy="101441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3A42B9DF-686C-410C-8B75-CBF2F93D6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5900" y="3612524"/>
                <a:ext cx="1600200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en-US" sz="1400" b="1" dirty="0">
                    <a:solidFill>
                      <a:srgbClr val="09064E"/>
                    </a:solidFill>
                    <a:latin typeface="Calibri" pitchFamily="34" charset="0"/>
                    <a:cs typeface="Calibri" pitchFamily="34" charset="0"/>
                  </a:rPr>
                  <a:t>Java program</a:t>
                </a:r>
              </a:p>
              <a:p>
                <a:pPr eaLnBrk="1" hangingPunct="1"/>
                <a:r>
                  <a:rPr lang="en-US" sz="1400" dirty="0">
                    <a:solidFill>
                      <a:srgbClr val="09064E"/>
                    </a:solidFill>
                    <a:latin typeface="Calibri" pitchFamily="34" charset="0"/>
                    <a:cs typeface="Calibri" pitchFamily="34" charset="0"/>
                  </a:rPr>
                  <a:t>API CALL …</a:t>
                </a:r>
              </a:p>
            </p:txBody>
          </p:sp>
          <p:sp>
            <p:nvSpPr>
              <p:cNvPr id="25" name="Right Arrow 26">
                <a:extLst>
                  <a:ext uri="{FF2B5EF4-FFF2-40B4-BE49-F238E27FC236}">
                    <a16:creationId xmlns:a16="http://schemas.microsoft.com/office/drawing/2014/main" id="{2ED93741-3989-42CA-AB32-CE93402A07E8}"/>
                  </a:ext>
                </a:extLst>
              </p:cNvPr>
              <p:cNvSpPr/>
              <p:nvPr/>
            </p:nvSpPr>
            <p:spPr bwMode="auto">
              <a:xfrm>
                <a:off x="2302694" y="2739117"/>
                <a:ext cx="542106" cy="331788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Right Arrow 27">
                <a:extLst>
                  <a:ext uri="{FF2B5EF4-FFF2-40B4-BE49-F238E27FC236}">
                    <a16:creationId xmlns:a16="http://schemas.microsoft.com/office/drawing/2014/main" id="{C7C2A8C9-1BF7-457F-9274-74C5E9EB84EC}"/>
                  </a:ext>
                </a:extLst>
              </p:cNvPr>
              <p:cNvSpPr/>
              <p:nvPr/>
            </p:nvSpPr>
            <p:spPr bwMode="auto">
              <a:xfrm rot="5400000">
                <a:off x="3285644" y="3202731"/>
                <a:ext cx="457200" cy="331788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155AAB1-43BB-455A-BBD6-EE7605331495}"/>
                  </a:ext>
                </a:extLst>
              </p:cNvPr>
              <p:cNvSpPr/>
              <p:nvPr/>
            </p:nvSpPr>
            <p:spPr bwMode="auto">
              <a:xfrm>
                <a:off x="2794000" y="4912995"/>
                <a:ext cx="1524000" cy="4572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txBody>
              <a:bodyPr tIns="91440" bIns="0" anchor="ctr"/>
              <a:lstStyle/>
              <a:p>
                <a:pPr algn="ctr" eaLnBrk="0" hangingPunct="0">
                  <a:lnSpc>
                    <a:spcPts val="2000"/>
                  </a:lnSpc>
                  <a:defRPr/>
                </a:pPr>
                <a:r>
                  <a:rPr lang="en-US" sz="2000" dirty="0">
                    <a:solidFill>
                      <a:srgbClr val="111111"/>
                    </a:solidFill>
                    <a:latin typeface="Calibri" pitchFamily="34" charset="0"/>
                  </a:rPr>
                  <a:t>JDBC Driver</a:t>
                </a:r>
                <a:r>
                  <a:rPr lang="en-US" sz="2000" dirty="0">
                    <a:solidFill>
                      <a:srgbClr val="111111"/>
                    </a:solidFill>
                    <a:latin typeface="Calibri" pitchFamily="34" charset="0"/>
                    <a:cs typeface="+mn-cs"/>
                  </a:rPr>
                  <a:t> </a:t>
                </a:r>
              </a:p>
            </p:txBody>
          </p:sp>
          <p:sp>
            <p:nvSpPr>
              <p:cNvPr id="28" name="Flowchart: Magnetic Disk 27">
                <a:extLst>
                  <a:ext uri="{FF2B5EF4-FFF2-40B4-BE49-F238E27FC236}">
                    <a16:creationId xmlns:a16="http://schemas.microsoft.com/office/drawing/2014/main" id="{0903E78D-D7DE-4A95-878D-2F448A0B20DE}"/>
                  </a:ext>
                </a:extLst>
              </p:cNvPr>
              <p:cNvSpPr/>
              <p:nvPr/>
            </p:nvSpPr>
            <p:spPr bwMode="auto">
              <a:xfrm>
                <a:off x="3024188" y="5638800"/>
                <a:ext cx="1143000" cy="838200"/>
              </a:xfrm>
              <a:prstGeom prst="flowChartMagneticDisk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latin typeface="Calibri" pitchFamily="34" charset="0"/>
                    <a:cs typeface="+mn-cs"/>
                  </a:rPr>
                  <a:t>DBMS</a:t>
                </a:r>
              </a:p>
            </p:txBody>
          </p:sp>
          <p:sp>
            <p:nvSpPr>
              <p:cNvPr id="29" name="Up-Down Arrow 12">
                <a:extLst>
                  <a:ext uri="{FF2B5EF4-FFF2-40B4-BE49-F238E27FC236}">
                    <a16:creationId xmlns:a16="http://schemas.microsoft.com/office/drawing/2014/main" id="{2AD75F04-7F16-4B21-AA71-B148C1CE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5370513"/>
                <a:ext cx="228600" cy="4572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Bent Arrow 2">
                <a:extLst>
                  <a:ext uri="{FF2B5EF4-FFF2-40B4-BE49-F238E27FC236}">
                    <a16:creationId xmlns:a16="http://schemas.microsoft.com/office/drawing/2014/main" id="{AFA5DEA7-B6CA-4D7B-9584-26C5ABCD20E2}"/>
                  </a:ext>
                </a:extLst>
              </p:cNvPr>
              <p:cNvSpPr/>
              <p:nvPr/>
            </p:nvSpPr>
            <p:spPr>
              <a:xfrm rot="5400000">
                <a:off x="3479070" y="4194279"/>
                <a:ext cx="917448" cy="458788"/>
              </a:xfrm>
              <a:prstGeom prst="bentArrow">
                <a:avLst>
                  <a:gd name="adj1" fmla="val 32443"/>
                  <a:gd name="adj2" fmla="val 27941"/>
                  <a:gd name="adj3" fmla="val 25000"/>
                  <a:gd name="adj4" fmla="val 25504"/>
                </a:avLst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Callout 10">
                <a:extLst>
                  <a:ext uri="{FF2B5EF4-FFF2-40B4-BE49-F238E27FC236}">
                    <a16:creationId xmlns:a16="http://schemas.microsoft.com/office/drawing/2014/main" id="{97BA6B0B-8720-44AD-8E73-C439EFA0B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522" y="4385943"/>
                <a:ext cx="990600" cy="551402"/>
              </a:xfrm>
              <a:prstGeom prst="wedgeEllipseCallout">
                <a:avLst>
                  <a:gd name="adj1" fmla="val -56654"/>
                  <a:gd name="adj2" fmla="val 57700"/>
                </a:avLst>
              </a:prstGeom>
              <a:solidFill>
                <a:srgbClr val="2042EE"/>
              </a:solidFill>
              <a:ln w="12700" algn="ctr">
                <a:noFill/>
                <a:round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0" tIns="91440" rIns="0" anchor="ctr"/>
              <a:lstStyle/>
              <a:p>
                <a:pPr algn="ctr" eaLnBrk="0" hangingPunct="0">
                  <a:lnSpc>
                    <a:spcPts val="1400"/>
                  </a:lnSpc>
                  <a:defRPr/>
                </a:pPr>
                <a:r>
                  <a:rPr lang="en-US" sz="1400" dirty="0">
                    <a:solidFill>
                      <a:srgbClr val="F8F8F8"/>
                    </a:solidFill>
                    <a:latin typeface="Calibri" pitchFamily="34" charset="0"/>
                    <a:cs typeface="Calibri" pitchFamily="34" charset="0"/>
                  </a:rPr>
                  <a:t>Industry standard</a:t>
                </a:r>
              </a:p>
            </p:txBody>
          </p:sp>
        </p:grpSp>
        <p:sp>
          <p:nvSpPr>
            <p:cNvPr id="32" name="Rounded Rectangular Callout 46">
              <a:extLst>
                <a:ext uri="{FF2B5EF4-FFF2-40B4-BE49-F238E27FC236}">
                  <a16:creationId xmlns:a16="http://schemas.microsoft.com/office/drawing/2014/main" id="{A2CFC720-9FE3-47E4-AE00-AA4196AD7A08}"/>
                </a:ext>
              </a:extLst>
            </p:cNvPr>
            <p:cNvSpPr/>
            <p:nvPr/>
          </p:nvSpPr>
          <p:spPr>
            <a:xfrm>
              <a:off x="1000786" y="2910933"/>
              <a:ext cx="1308172" cy="660499"/>
            </a:xfrm>
            <a:prstGeom prst="wedgeRoundRectCallout">
              <a:avLst>
                <a:gd name="adj1" fmla="val 87570"/>
                <a:gd name="adj2" fmla="val 1764"/>
                <a:gd name="adj3" fmla="val 16667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Calibri"/>
                </a:rPr>
                <a:t>Function call in Java</a:t>
              </a:r>
              <a:endParaRPr lang="en-US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DEE6156-7CE7-4E5F-91EE-B6EAB3D7E33B}"/>
              </a:ext>
            </a:extLst>
          </p:cNvPr>
          <p:cNvGrpSpPr/>
          <p:nvPr/>
        </p:nvGrpSpPr>
        <p:grpSpPr>
          <a:xfrm>
            <a:off x="6966120" y="1480149"/>
            <a:ext cx="1143000" cy="1008464"/>
            <a:chOff x="1392867" y="3980177"/>
            <a:chExt cx="1143000" cy="1008464"/>
          </a:xfrm>
        </p:grpSpPr>
        <p:sp>
          <p:nvSpPr>
            <p:cNvPr id="33" name="Rounded Rectangular Callout 46">
              <a:extLst>
                <a:ext uri="{FF2B5EF4-FFF2-40B4-BE49-F238E27FC236}">
                  <a16:creationId xmlns:a16="http://schemas.microsoft.com/office/drawing/2014/main" id="{679D1E72-F505-401C-A4A1-7A9A9DEC110E}"/>
                </a:ext>
              </a:extLst>
            </p:cNvPr>
            <p:cNvSpPr/>
            <p:nvPr/>
          </p:nvSpPr>
          <p:spPr>
            <a:xfrm>
              <a:off x="1392867" y="3980177"/>
              <a:ext cx="1143000" cy="1008464"/>
            </a:xfrm>
            <a:prstGeom prst="wedgeRoundRectCallout">
              <a:avLst>
                <a:gd name="adj1" fmla="val -43911"/>
                <a:gd name="adj2" fmla="val 72212"/>
                <a:gd name="adj3" fmla="val 16667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  <p:pic>
          <p:nvPicPr>
            <p:cNvPr id="39" name="Picture 38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23DB653-3C98-4A33-BF55-4078B5DDB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76" y="4067886"/>
              <a:ext cx="712659" cy="859489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3E8DD14-A778-46D9-B0E6-48A7CECAA1D7}"/>
              </a:ext>
            </a:extLst>
          </p:cNvPr>
          <p:cNvSpPr/>
          <p:nvPr/>
        </p:nvSpPr>
        <p:spPr>
          <a:xfrm>
            <a:off x="5284322" y="2648564"/>
            <a:ext cx="3363597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70C0"/>
                </a:solidFill>
                <a:latin typeface="Calibri" pitchFamily="34" charset="0"/>
              </a:rPr>
              <a:t>SQLJ is part of the SQL standard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D760561-3E1D-096A-56A3-358F1843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715" y="4116514"/>
            <a:ext cx="2137405" cy="23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hula hoop&#10;&#10;Description automatically generated">
            <a:extLst>
              <a:ext uri="{FF2B5EF4-FFF2-40B4-BE49-F238E27FC236}">
                <a16:creationId xmlns:a16="http://schemas.microsoft.com/office/drawing/2014/main" id="{987EAAA1-BA79-4320-BA70-7B8C055E0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3" y="2971800"/>
            <a:ext cx="6150256" cy="2133600"/>
          </a:xfrm>
          <a:prstGeom prst="rect">
            <a:avLst/>
          </a:prstGeom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AF26A718-B889-4CA8-A129-631DDF5D4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6" y="5469122"/>
            <a:ext cx="712659" cy="859489"/>
          </a:xfrm>
          <a:prstGeom prst="rect">
            <a:avLst/>
          </a:prstGeom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949644"/>
          </a:xfrm>
        </p:spPr>
        <p:txBody>
          <a:bodyPr/>
          <a:lstStyle/>
          <a:p>
            <a:r>
              <a:rPr lang="en-US" dirty="0"/>
              <a:t>SQLJ </a:t>
            </a:r>
            <a:r>
              <a:rPr lang="en-US" dirty="0" err="1"/>
              <a:t>Precompiler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891693" y="1224282"/>
            <a:ext cx="5943600" cy="510540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3200" dirty="0">
                <a:latin typeface="Calibri" pitchFamily="34" charset="0"/>
              </a:rPr>
              <a:t>SQLJ applications are pre-processed through an SQLJ translation program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Replaces embedded SQLJ code with calls to an SQLJ Java library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Usually, the SQLJ Java library makes calls to a JDBC driver  (standard interface)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The modified program code can then be compiled by any Java compiler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0AD777-2B80-4EE7-AEEF-71D2132F3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3" y="2286000"/>
            <a:ext cx="2858408" cy="3477964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9C9433FD-554F-41CF-9C67-1D2A33A470B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5898867"/>
            <a:ext cx="8128000" cy="88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Aft>
                <a:spcPts val="900"/>
              </a:spcAft>
              <a:buFont typeface="Arial" pitchFamily="34" charset="0"/>
              <a:buNone/>
            </a:pPr>
            <a:r>
              <a:rPr lang="en-US" sz="2400" b="1" dirty="0">
                <a:solidFill>
                  <a:srgbClr val="3857F0"/>
                </a:solidFill>
                <a:latin typeface="Calibri" pitchFamily="34" charset="0"/>
              </a:rPr>
              <a:t>Applications using SQLJ are DBMS-independent at the source code level and at the level of the executable</a:t>
            </a:r>
          </a:p>
        </p:txBody>
      </p:sp>
    </p:spTree>
    <p:extLst>
      <p:ext uri="{BB962C8B-B14F-4D97-AF65-F5344CB8AC3E}">
        <p14:creationId xmlns:p14="http://schemas.microsoft.com/office/powerpoint/2010/main" val="38184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791200" y="4859338"/>
            <a:ext cx="2133600" cy="134461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5791200" y="2165350"/>
            <a:ext cx="2133600" cy="2527300"/>
          </a:xfrm>
          <a:prstGeom prst="rect">
            <a:avLst/>
          </a:prstGeom>
          <a:solidFill>
            <a:srgbClr val="89E0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919"/>
            <a:ext cx="7772400" cy="8334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JDBC:  API Approach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14335" y="2043377"/>
            <a:ext cx="4767265" cy="3222599"/>
          </a:xfrm>
        </p:spPr>
        <p:txBody>
          <a:bodyPr>
            <a:normAutofit/>
          </a:bodyPr>
          <a:lstStyle/>
          <a:p>
            <a:pPr marL="457200" lvl="1" indent="-339725">
              <a:lnSpc>
                <a:spcPts val="2700"/>
              </a:lnSpc>
              <a:spcAft>
                <a:spcPts val="800"/>
              </a:spcAft>
            </a:pPr>
            <a:r>
              <a:rPr lang="en-US" dirty="0">
                <a:latin typeface="Calibri" pitchFamily="34" charset="0"/>
              </a:rPr>
              <a:t>The Java-based driver uses java networking libraries to communicate directly with the database server (i.e., java sockets)</a:t>
            </a:r>
          </a:p>
          <a:p>
            <a:pPr marL="457200" lvl="1" indent="-339725">
              <a:lnSpc>
                <a:spcPts val="2700"/>
              </a:lnSpc>
              <a:spcAft>
                <a:spcPts val="800"/>
              </a:spcAft>
            </a:pPr>
            <a:r>
              <a:rPr lang="en-US" dirty="0">
                <a:latin typeface="Calibri" pitchFamily="34" charset="0"/>
              </a:rPr>
              <a:t>The JDBC driver translates JDBC calls into native API of the database system</a:t>
            </a:r>
          </a:p>
          <a:p>
            <a:pPr marL="630237" lvl="2" indent="0">
              <a:lnSpc>
                <a:spcPct val="90000"/>
              </a:lnSpc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0" y="2470150"/>
            <a:ext cx="152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111111"/>
                </a:solidFill>
                <a:latin typeface="Calibri" pitchFamily="34" charset="0"/>
                <a:cs typeface="+mn-cs"/>
              </a:rPr>
              <a:t>Java Application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096000" y="3079750"/>
            <a:ext cx="1524000" cy="304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JDBC API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0" y="3917950"/>
            <a:ext cx="1524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111111"/>
                </a:solidFill>
                <a:latin typeface="Calibri" pitchFamily="34" charset="0"/>
              </a:rPr>
              <a:t>JDBC </a:t>
            </a:r>
            <a:r>
              <a:rPr lang="en-US" sz="2000" dirty="0">
                <a:solidFill>
                  <a:srgbClr val="111111"/>
                </a:solidFill>
                <a:latin typeface="Calibri" pitchFamily="34" charset="0"/>
                <a:cs typeface="+mn-cs"/>
              </a:rPr>
              <a:t>Driver</a:t>
            </a: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6324600" y="4984750"/>
            <a:ext cx="1143000" cy="1066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DBMS</a:t>
            </a:r>
          </a:p>
        </p:txBody>
      </p:sp>
      <p:sp>
        <p:nvSpPr>
          <p:cNvPr id="25610" name="Up-Down Arrow 9"/>
          <p:cNvSpPr>
            <a:spLocks noChangeArrowheads="1"/>
          </p:cNvSpPr>
          <p:nvPr/>
        </p:nvSpPr>
        <p:spPr bwMode="auto">
          <a:xfrm>
            <a:off x="6781800" y="4527550"/>
            <a:ext cx="228600" cy="685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6635" name="Up-Down Arrow 10"/>
          <p:cNvSpPr>
            <a:spLocks noChangeArrowheads="1"/>
          </p:cNvSpPr>
          <p:nvPr/>
        </p:nvSpPr>
        <p:spPr bwMode="auto">
          <a:xfrm>
            <a:off x="6781800" y="3384550"/>
            <a:ext cx="228600" cy="533400"/>
          </a:xfrm>
          <a:prstGeom prst="upDownArrow">
            <a:avLst>
              <a:gd name="adj1" fmla="val 50000"/>
              <a:gd name="adj2" fmla="val 50005"/>
            </a:avLst>
          </a:prstGeom>
          <a:solidFill>
            <a:srgbClr val="BD92D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1796018"/>
            <a:ext cx="82586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Client</a:t>
            </a:r>
          </a:p>
        </p:txBody>
      </p:sp>
      <p:sp>
        <p:nvSpPr>
          <p:cNvPr id="12" name="Curved Left Arrow 11"/>
          <p:cNvSpPr/>
          <p:nvPr/>
        </p:nvSpPr>
        <p:spPr bwMode="auto">
          <a:xfrm>
            <a:off x="7543800" y="3155950"/>
            <a:ext cx="533400" cy="1092200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Curved Left Arrow 12"/>
          <p:cNvSpPr/>
          <p:nvPr/>
        </p:nvSpPr>
        <p:spPr bwMode="auto">
          <a:xfrm>
            <a:off x="7391400" y="4292600"/>
            <a:ext cx="609600" cy="1406525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8062913" y="3340100"/>
            <a:ext cx="7508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sz="2000">
                <a:solidFill>
                  <a:srgbClr val="09064E"/>
                </a:solidFill>
                <a:latin typeface="Calibri" pitchFamily="34" charset="0"/>
                <a:cs typeface="Calibri" pitchFamily="34" charset="0"/>
              </a:rPr>
              <a:t>JDBC call</a:t>
            </a:r>
          </a:p>
        </p:txBody>
      </p: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7966074" y="4313237"/>
            <a:ext cx="94932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sz="2000" dirty="0">
                <a:solidFill>
                  <a:srgbClr val="09064E"/>
                </a:solidFill>
                <a:latin typeface="Calibri" pitchFamily="34" charset="0"/>
                <a:cs typeface="Calibri" pitchFamily="34" charset="0"/>
              </a:rPr>
              <a:t>Native API call via socket </a:t>
            </a:r>
            <a:r>
              <a:rPr lang="en-US" sz="2000" dirty="0" err="1">
                <a:solidFill>
                  <a:srgbClr val="09064E"/>
                </a:solidFill>
                <a:latin typeface="Calibri" pitchFamily="34" charset="0"/>
                <a:cs typeface="Calibri" pitchFamily="34" charset="0"/>
              </a:rPr>
              <a:t>connec-tion</a:t>
            </a:r>
            <a:endParaRPr lang="en-US" sz="2000" dirty="0">
              <a:solidFill>
                <a:srgbClr val="09064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134477" y="3413945"/>
            <a:ext cx="914401" cy="634873"/>
          </a:xfrm>
          <a:prstGeom prst="wedgeEllipseCallout">
            <a:avLst>
              <a:gd name="adj1" fmla="val 66696"/>
              <a:gd name="adj2" fmla="val 495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ts val="1700"/>
              </a:lnSpc>
            </a:pPr>
            <a:r>
              <a:rPr lang="en-US" altLang="zh-TW" dirty="0"/>
              <a:t>Pure Java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5398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/>
              <a:t>Using SQLJ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/>
          </a:bodyPr>
          <a:lstStyle/>
          <a:p>
            <a:pPr indent="-225425"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</a:rPr>
              <a:t>Every SQLJ statement has the special prefix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#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sql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  <a:p>
            <a:pPr indent="-225425"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</a:rPr>
              <a:t>We submit a query and retrieve the results through an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iterator</a:t>
            </a:r>
            <a:r>
              <a:rPr lang="en-US" sz="2400" dirty="0">
                <a:latin typeface="Calibri" pitchFamily="34" charset="0"/>
              </a:rPr>
              <a:t> objects (basically a cursor)</a:t>
            </a:r>
          </a:p>
          <a:p>
            <a:pPr indent="-225425">
              <a:defRPr/>
            </a:pPr>
            <a:r>
              <a:rPr lang="en-US" sz="2400" dirty="0">
                <a:latin typeface="Calibri" pitchFamily="34" charset="0"/>
              </a:rPr>
              <a:t>Usage of an </a:t>
            </a:r>
            <a:r>
              <a:rPr lang="en-US" sz="2400" dirty="0" err="1">
                <a:latin typeface="Calibri" pitchFamily="34" charset="0"/>
              </a:rPr>
              <a:t>iterator</a:t>
            </a:r>
            <a:r>
              <a:rPr lang="en-US" sz="2400" dirty="0">
                <a:latin typeface="Calibri" pitchFamily="34" charset="0"/>
              </a:rPr>
              <a:t> goes through five steps: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Declare the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Iterator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Class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  <a:tabLst>
                <a:tab pos="7969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		</a:t>
            </a:r>
            <a:r>
              <a:rPr lang="en-US" sz="2200" b="1" dirty="0">
                <a:solidFill>
                  <a:srgbClr val="2042EE"/>
                </a:solidFill>
                <a:latin typeface="Calibri" pitchFamily="34" charset="0"/>
              </a:rPr>
              <a:t>Example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:   #</a:t>
            </a:r>
            <a:r>
              <a:rPr lang="en-US" sz="2200" dirty="0" err="1">
                <a:solidFill>
                  <a:srgbClr val="2042EE"/>
                </a:solidFill>
                <a:latin typeface="Calibri" pitchFamily="34" charset="0"/>
              </a:rPr>
              <a:t>sql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 iterator Sailors (Int </a:t>
            </a:r>
            <a:r>
              <a:rPr lang="en-US" sz="2200" i="1" dirty="0" err="1">
                <a:solidFill>
                  <a:srgbClr val="2042EE"/>
                </a:solidFill>
                <a:latin typeface="Calibri" pitchFamily="34" charset="0"/>
              </a:rPr>
              <a:t>sid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, String </a:t>
            </a:r>
            <a:r>
              <a:rPr lang="en-US" sz="2200" i="1" dirty="0">
                <a:solidFill>
                  <a:srgbClr val="2042EE"/>
                </a:solidFill>
                <a:latin typeface="Calibri" pitchFamily="34" charset="0"/>
              </a:rPr>
              <a:t>name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, Int </a:t>
            </a:r>
            <a:r>
              <a:rPr lang="en-US" sz="2200" i="1" dirty="0">
                <a:solidFill>
                  <a:srgbClr val="2042EE"/>
                </a:solidFill>
                <a:latin typeface="Calibri" pitchFamily="34" charset="0"/>
              </a:rPr>
              <a:t>rating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);</a:t>
            </a: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800100" lvl="1" indent="-342900">
              <a:buFont typeface="+mj-lt"/>
              <a:buAutoNum type="arabicParenR" startAt="2"/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Instantiate an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iterator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object from the new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iterator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class</a:t>
            </a:r>
          </a:p>
          <a:p>
            <a:pPr marL="796925" lvl="1">
              <a:spcBef>
                <a:spcPct val="0"/>
              </a:spcBef>
              <a:buFont typeface="Wingdings" pitchFamily="2" charset="2"/>
              <a:buNone/>
              <a:tabLst>
                <a:tab pos="569913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		</a:t>
            </a:r>
            <a:r>
              <a:rPr lang="en-US" sz="2200" b="1" dirty="0">
                <a:solidFill>
                  <a:srgbClr val="2042EE"/>
                </a:solidFill>
                <a:latin typeface="Calibri" pitchFamily="34" charset="0"/>
              </a:rPr>
              <a:t>Example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:   Sailors  </a:t>
            </a:r>
            <a:r>
              <a:rPr lang="en-US" sz="2200" dirty="0" err="1">
                <a:solidFill>
                  <a:srgbClr val="2042EE"/>
                </a:solidFill>
                <a:latin typeface="Calibri" pitchFamily="34" charset="0"/>
              </a:rPr>
              <a:t>sailors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;</a:t>
            </a:r>
          </a:p>
          <a:p>
            <a:pPr marL="800100" lvl="1" indent="-342900">
              <a:buFont typeface="+mj-lt"/>
              <a:buAutoNum type="arabicParenR" startAt="3"/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Initialize the iterator using an SQL statement (i.e., submit the query)</a:t>
            </a:r>
          </a:p>
          <a:p>
            <a:pPr marL="796925" lvl="1" indent="-684213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>
                <a:solidFill>
                  <a:srgbClr val="2042EE"/>
                </a:solidFill>
                <a:latin typeface="Calibri" pitchFamily="34" charset="0"/>
              </a:rPr>
              <a:t>Example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:   #</a:t>
            </a:r>
            <a:r>
              <a:rPr lang="en-US" sz="2200" dirty="0" err="1">
                <a:solidFill>
                  <a:srgbClr val="2042EE"/>
                </a:solidFill>
                <a:latin typeface="Calibri" pitchFamily="34" charset="0"/>
              </a:rPr>
              <a:t>sql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 sailors = {SELECT </a:t>
            </a:r>
            <a:r>
              <a:rPr lang="en-US" sz="2200" i="1" dirty="0" err="1">
                <a:solidFill>
                  <a:srgbClr val="2042EE"/>
                </a:solidFill>
                <a:latin typeface="Calibri" pitchFamily="34" charset="0"/>
              </a:rPr>
              <a:t>sid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, </a:t>
            </a:r>
            <a:r>
              <a:rPr lang="en-US" sz="2200" dirty="0" err="1">
                <a:solidFill>
                  <a:srgbClr val="2042EE"/>
                </a:solidFill>
                <a:latin typeface="Calibri" pitchFamily="34" charset="0"/>
              </a:rPr>
              <a:t>s</a:t>
            </a:r>
            <a:r>
              <a:rPr lang="en-US" sz="2200" i="1" dirty="0" err="1">
                <a:solidFill>
                  <a:srgbClr val="2042EE"/>
                </a:solidFill>
                <a:latin typeface="Calibri" pitchFamily="34" charset="0"/>
              </a:rPr>
              <a:t>name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, </a:t>
            </a:r>
            <a:r>
              <a:rPr lang="en-US" sz="2200" i="1" dirty="0">
                <a:solidFill>
                  <a:srgbClr val="2042EE"/>
                </a:solidFill>
                <a:latin typeface="Calibri" pitchFamily="34" charset="0"/>
              </a:rPr>
              <a:t>rating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  FROM … WHERE …}</a:t>
            </a:r>
          </a:p>
          <a:p>
            <a:pPr marL="800100" lvl="1" indent="-342900">
              <a:buFont typeface="+mj-lt"/>
              <a:buAutoNum type="arabicParenR" startAt="4"/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Iteratively, read the rows from the iterator object (i.e., receive results)</a:t>
            </a:r>
          </a:p>
          <a:p>
            <a:pPr marL="796925" lvl="1" indent="-403225">
              <a:spcBef>
                <a:spcPct val="0"/>
              </a:spcBef>
              <a:buFont typeface="Wingdings" pitchFamily="2" charset="2"/>
              <a:buNone/>
              <a:tabLst>
                <a:tab pos="7969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>
                <a:solidFill>
                  <a:srgbClr val="2042EE"/>
                </a:solidFill>
                <a:latin typeface="Calibri" pitchFamily="34" charset="0"/>
              </a:rPr>
              <a:t>Example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:   while (</a:t>
            </a:r>
            <a:r>
              <a:rPr lang="en-US" sz="2200" dirty="0" err="1">
                <a:solidFill>
                  <a:srgbClr val="2042EE"/>
                </a:solidFill>
                <a:latin typeface="Calibri" pitchFamily="34" charset="0"/>
              </a:rPr>
              <a:t>sailors.next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()) {       // process row     } </a:t>
            </a:r>
          </a:p>
          <a:p>
            <a:pPr marL="800100" lvl="1" indent="-342900">
              <a:buFont typeface="+mj-lt"/>
              <a:buAutoNum type="arabicParenR" startAt="5"/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Close the iterator object</a:t>
            </a:r>
          </a:p>
          <a:p>
            <a:pPr marL="796925"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sz="2200" b="1" dirty="0">
                <a:solidFill>
                  <a:srgbClr val="2042EE"/>
                </a:solidFill>
                <a:latin typeface="Calibri" pitchFamily="34" charset="0"/>
              </a:rPr>
              <a:t>Example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:   </a:t>
            </a:r>
            <a:r>
              <a:rPr lang="en-US" sz="2200" dirty="0" err="1">
                <a:solidFill>
                  <a:srgbClr val="2042EE"/>
                </a:solidFill>
                <a:latin typeface="Calibri" pitchFamily="34" charset="0"/>
              </a:rPr>
              <a:t>sailors.close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6827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3CD862-788A-422A-90BE-A5222AB1A31F}"/>
              </a:ext>
            </a:extLst>
          </p:cNvPr>
          <p:cNvCxnSpPr>
            <a:cxnSpLocks/>
          </p:cNvCxnSpPr>
          <p:nvPr/>
        </p:nvCxnSpPr>
        <p:spPr>
          <a:xfrm flipV="1">
            <a:off x="4495800" y="4724400"/>
            <a:ext cx="533400" cy="14478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2708"/>
            <a:ext cx="7772400" cy="980291"/>
          </a:xfrm>
        </p:spPr>
        <p:txBody>
          <a:bodyPr/>
          <a:lstStyle/>
          <a:p>
            <a:r>
              <a:rPr lang="en-US" dirty="0"/>
              <a:t>SQLJ Variables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Calibri" pitchFamily="34" charset="0"/>
              </a:rPr>
              <a:t>Complements JDBC with a (semi-)static query model</a:t>
            </a:r>
          </a:p>
          <a:p>
            <a:pPr lvl="1">
              <a:spcAft>
                <a:spcPts val="600"/>
              </a:spcAft>
            </a:pPr>
            <a:r>
              <a:rPr lang="en-US" sz="3100" dirty="0">
                <a:latin typeface="Calibri" pitchFamily="34" charset="0"/>
              </a:rPr>
              <a:t>SQLJ - All arguments always bound to the same variable:</a:t>
            </a:r>
            <a:endParaRPr lang="en-US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#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sql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 sailors = {</a:t>
            </a:r>
            <a:br>
              <a:rPr lang="en-US" dirty="0">
                <a:solidFill>
                  <a:srgbClr val="2042EE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        SELECT name, rating INTO :name, :rating  </a:t>
            </a:r>
            <a:r>
              <a:rPr lang="en-US" dirty="0">
                <a:solidFill>
                  <a:srgbClr val="996600"/>
                </a:solidFill>
                <a:latin typeface="Calibri" pitchFamily="34" charset="0"/>
              </a:rPr>
              <a:t>// name is bound </a:t>
            </a:r>
            <a:br>
              <a:rPr lang="en-US" dirty="0">
                <a:solidFill>
                  <a:srgbClr val="2042EE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        FROM Sailors WHERE 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 = :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;  }                </a:t>
            </a:r>
            <a:r>
              <a:rPr lang="en-US" dirty="0">
                <a:solidFill>
                  <a:srgbClr val="996600"/>
                </a:solidFill>
                <a:latin typeface="Calibri" pitchFamily="34" charset="0"/>
              </a:rPr>
              <a:t>// to variable :name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3100" dirty="0">
                <a:latin typeface="Calibri" pitchFamily="34" charset="0"/>
              </a:rPr>
              <a:t>Compare to JD</a:t>
            </a:r>
            <a:r>
              <a:rPr lang="en-US" dirty="0">
                <a:latin typeface="Calibri" pitchFamily="34" charset="0"/>
              </a:rPr>
              <a:t>BC: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=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rs.getInt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(1);                </a:t>
            </a:r>
            <a:r>
              <a:rPr lang="en-US" dirty="0">
                <a:solidFill>
                  <a:srgbClr val="996600"/>
                </a:solidFill>
                <a:latin typeface="Calibri" pitchFamily="34" charset="0"/>
              </a:rPr>
              <a:t>// get value of first attribute, i.e., </a:t>
            </a:r>
            <a:r>
              <a:rPr lang="en-US" dirty="0" err="1">
                <a:solidFill>
                  <a:srgbClr val="996600"/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rgbClr val="996600"/>
                </a:solidFill>
                <a:latin typeface="Calibri" pitchFamily="34" charset="0"/>
              </a:rPr>
              <a:t> </a:t>
            </a:r>
            <a:br>
              <a:rPr lang="en-US" dirty="0">
                <a:solidFill>
                  <a:srgbClr val="2042EE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	if (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sid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==1) { sname1=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rs.getString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(2); }  </a:t>
            </a:r>
            <a:r>
              <a:rPr lang="en-US" dirty="0">
                <a:solidFill>
                  <a:srgbClr val="996600"/>
                </a:solidFill>
                <a:latin typeface="Calibri" pitchFamily="34" charset="0"/>
              </a:rPr>
              <a:t>// name can be assigned to</a:t>
            </a:r>
            <a:br>
              <a:rPr lang="en-US" dirty="0">
                <a:solidFill>
                  <a:srgbClr val="2042EE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        else      { sname2=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rs.getString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(2); }     </a:t>
            </a:r>
            <a:r>
              <a:rPr lang="en-US" dirty="0">
                <a:solidFill>
                  <a:srgbClr val="996600"/>
                </a:solidFill>
                <a:latin typeface="Calibri" pitchFamily="34" charset="0"/>
              </a:rPr>
              <a:t>// different variable</a:t>
            </a:r>
            <a:endParaRPr lang="en-US" altLang="zh-TW" sz="2600" dirty="0">
              <a:solidFill>
                <a:srgbClr val="996600"/>
              </a:solidFill>
              <a:latin typeface="Calibri" pitchFamily="34" charset="0"/>
            </a:endParaRP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TW" sz="3600" dirty="0">
                <a:latin typeface="Calibri" pitchFamily="34" charset="0"/>
              </a:rPr>
              <a:t>Compiler can perform syntax checks, strong type checks, consistency of the query with the schema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10076D3A-34E1-4BA9-8375-51EA9CECB61B}"/>
              </a:ext>
            </a:extLst>
          </p:cNvPr>
          <p:cNvSpPr/>
          <p:nvPr/>
        </p:nvSpPr>
        <p:spPr>
          <a:xfrm>
            <a:off x="2819400" y="2286000"/>
            <a:ext cx="2209800" cy="304800"/>
          </a:xfrm>
          <a:prstGeom prst="curvedDownArrow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FDFD5-7884-4D07-A3D6-6AF50D0FAD82}"/>
              </a:ext>
            </a:extLst>
          </p:cNvPr>
          <p:cNvSpPr txBox="1"/>
          <p:nvPr/>
        </p:nvSpPr>
        <p:spPr>
          <a:xfrm>
            <a:off x="1219201" y="6081468"/>
            <a:ext cx="7848600" cy="47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1">
              <a:lnSpc>
                <a:spcPts val="3100"/>
              </a:lnSpc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Sailors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u="sng" dirty="0" err="1">
                <a:solidFill>
                  <a:srgbClr val="000000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sname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rating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age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real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94D95154-336F-B9D9-782D-ECE875130D4E}"/>
              </a:ext>
            </a:extLst>
          </p:cNvPr>
          <p:cNvSpPr/>
          <p:nvPr/>
        </p:nvSpPr>
        <p:spPr bwMode="auto">
          <a:xfrm>
            <a:off x="3564083" y="3309400"/>
            <a:ext cx="1600200" cy="379034"/>
          </a:xfrm>
          <a:prstGeom prst="wedgeRoundRectCallout">
            <a:avLst>
              <a:gd name="adj1" fmla="val 25176"/>
              <a:gd name="adj2" fmla="val -80245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3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Host variable</a:t>
            </a:r>
          </a:p>
        </p:txBody>
      </p:sp>
    </p:spTree>
    <p:extLst>
      <p:ext uri="{BB962C8B-B14F-4D97-AF65-F5344CB8AC3E}">
        <p14:creationId xmlns:p14="http://schemas.microsoft.com/office/powerpoint/2010/main" val="36790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5410200"/>
            <a:ext cx="16764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24200" y="5410200"/>
            <a:ext cx="14478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05200" y="2064369"/>
            <a:ext cx="2286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38" y="375173"/>
            <a:ext cx="3175299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SQLJ Example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Int </a:t>
            </a:r>
            <a:r>
              <a:rPr lang="en-US" sz="2000" b="1" dirty="0" err="1">
                <a:solidFill>
                  <a:srgbClr val="00B050"/>
                </a:solidFill>
                <a:latin typeface="Arial Unicode MS" pitchFamily="34" charset="-128"/>
              </a:rPr>
              <a:t>sid</a:t>
            </a:r>
            <a:r>
              <a:rPr lang="en-US" sz="2000" dirty="0">
                <a:latin typeface="Arial Unicode MS" pitchFamily="34" charset="-128"/>
              </a:rPr>
              <a:t>;      String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</a:rPr>
              <a:t>name</a:t>
            </a:r>
            <a:r>
              <a:rPr lang="en-US" sz="2000" dirty="0">
                <a:latin typeface="Arial Unicode MS" pitchFamily="34" charset="-128"/>
              </a:rPr>
              <a:t>;      Int </a:t>
            </a:r>
            <a:r>
              <a:rPr lang="en-US" sz="2000" b="1" dirty="0">
                <a:solidFill>
                  <a:srgbClr val="7030A0"/>
                </a:solidFill>
                <a:latin typeface="Arial Unicode MS" pitchFamily="34" charset="-128"/>
              </a:rPr>
              <a:t>rating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(1) declare the </a:t>
            </a:r>
            <a:r>
              <a:rPr lang="en-US" sz="2000" dirty="0" err="1">
                <a:solidFill>
                  <a:srgbClr val="2042EE"/>
                </a:solidFill>
                <a:latin typeface="Arial Unicode MS" pitchFamily="34" charset="-128"/>
              </a:rPr>
              <a:t>iterator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 class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#sql iterator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Somesailors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(Int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sid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, String name);  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Somesailors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mysailors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; 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(2) </a:t>
            </a:r>
            <a:r>
              <a:rPr lang="en-US" sz="2000" dirty="0" err="1">
                <a:solidFill>
                  <a:srgbClr val="2042EE"/>
                </a:solidFill>
                <a:latin typeface="Arial Unicode MS" pitchFamily="34" charset="-128"/>
              </a:rPr>
              <a:t>intantiate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 an iterator object</a:t>
            </a:r>
            <a:endParaRPr lang="en-US" sz="20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rating = 7 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#sql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mysailors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 =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    SELECT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sid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sname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 INTO </a:t>
            </a:r>
            <a:r>
              <a:rPr lang="en-US" sz="2000" b="1" dirty="0">
                <a:solidFill>
                  <a:srgbClr val="00B050"/>
                </a:solidFill>
                <a:latin typeface="Arial Unicode MS" pitchFamily="34" charset="-128"/>
              </a:rPr>
              <a:t>:</a:t>
            </a:r>
            <a:r>
              <a:rPr lang="en-US" sz="2000" b="1" dirty="0" err="1">
                <a:solidFill>
                  <a:srgbClr val="00B050"/>
                </a:solidFill>
                <a:latin typeface="Arial Unicode MS" pitchFamily="34" charset="-128"/>
              </a:rPr>
              <a:t>sid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</a:rPr>
              <a:t>:name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FROM Sailors WHERE rating = </a:t>
            </a:r>
            <a:r>
              <a:rPr lang="en-US" sz="2000" b="1" dirty="0">
                <a:solidFill>
                  <a:srgbClr val="7030A0"/>
                </a:solidFill>
                <a:latin typeface="Arial Unicode MS" pitchFamily="34" charset="-128"/>
              </a:rPr>
              <a:t>:rating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  };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(3) initialize </a:t>
            </a:r>
            <a:r>
              <a:rPr lang="en-US" sz="2000" dirty="0" err="1">
                <a:solidFill>
                  <a:srgbClr val="2042EE"/>
                </a:solidFill>
                <a:latin typeface="Arial Unicode MS" pitchFamily="34" charset="-128"/>
              </a:rPr>
              <a:t>iterator</a:t>
            </a:r>
            <a:endParaRPr lang="en-US" sz="20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while (</a:t>
            </a:r>
            <a:r>
              <a:rPr lang="en-US" sz="2000" dirty="0" err="1">
                <a:latin typeface="Arial Unicode MS" pitchFamily="34" charset="-128"/>
              </a:rPr>
              <a:t>mysailors.next</a:t>
            </a:r>
            <a:r>
              <a:rPr lang="en-US" sz="2000" dirty="0">
                <a:latin typeface="Arial Unicode MS" pitchFamily="34" charset="-128"/>
              </a:rPr>
              <a:t>()) {          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(4) retrieve rows from iterator 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</a:t>
            </a:r>
            <a:r>
              <a:rPr lang="en-US" sz="2000" dirty="0" err="1">
                <a:latin typeface="Arial Unicode MS" pitchFamily="34" charset="-128"/>
              </a:rPr>
              <a:t>System.out.println</a:t>
            </a:r>
            <a:r>
              <a:rPr lang="en-US" sz="2000" dirty="0">
                <a:latin typeface="Arial Unicode MS" pitchFamily="34" charset="-128"/>
              </a:rPr>
              <a:t>(</a:t>
            </a:r>
            <a:r>
              <a:rPr lang="en-US" sz="2000" dirty="0" err="1">
                <a:latin typeface="Arial Unicode MS" pitchFamily="34" charset="-128"/>
              </a:rPr>
              <a:t>mysailors.sid</a:t>
            </a:r>
            <a:r>
              <a:rPr lang="en-US" sz="2000" dirty="0">
                <a:latin typeface="Arial Unicode MS" pitchFamily="34" charset="-128"/>
              </a:rPr>
              <a:t> + “ “ + mysailors.name));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}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 err="1">
                <a:latin typeface="Arial Unicode MS" pitchFamily="34" charset="-128"/>
              </a:rPr>
              <a:t>mysailors.close</a:t>
            </a:r>
            <a:r>
              <a:rPr lang="en-US" sz="2000" dirty="0">
                <a:latin typeface="Arial Unicode MS" pitchFamily="34" charset="-128"/>
              </a:rPr>
              <a:t>();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(5) close the iterator object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38800" y="885488"/>
            <a:ext cx="2438400" cy="972223"/>
          </a:xfrm>
          <a:prstGeom prst="wedgeRoundRectCallout">
            <a:avLst>
              <a:gd name="adj1" fmla="val -79867"/>
              <a:gd name="adj2" fmla="val 72022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lnSpc>
                <a:spcPts val="2100"/>
              </a:lnSpc>
              <a:defRPr/>
            </a:pPr>
            <a:r>
              <a:rPr lang="en-US" sz="2000" dirty="0">
                <a:latin typeface="Calibri" pitchFamily="34" charset="0"/>
              </a:rPr>
              <a:t>Named iterator allows retrieval of columns by name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8217848-BE77-3DF2-31F2-D21FE683465F}"/>
              </a:ext>
            </a:extLst>
          </p:cNvPr>
          <p:cNvCxnSpPr>
            <a:cxnSpLocks/>
          </p:cNvCxnSpPr>
          <p:nvPr/>
        </p:nvCxnSpPr>
        <p:spPr>
          <a:xfrm>
            <a:off x="1400287" y="1676400"/>
            <a:ext cx="2714513" cy="25908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18A6F3-CF66-91B7-89C7-F75CF3CD4B92}"/>
              </a:ext>
            </a:extLst>
          </p:cNvPr>
          <p:cNvCxnSpPr>
            <a:cxnSpLocks/>
          </p:cNvCxnSpPr>
          <p:nvPr/>
        </p:nvCxnSpPr>
        <p:spPr>
          <a:xfrm>
            <a:off x="3048000" y="1705311"/>
            <a:ext cx="1705087" cy="25618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891EF80D-C459-3E9A-DE0A-A2BBF971F529}"/>
              </a:ext>
            </a:extLst>
          </p:cNvPr>
          <p:cNvSpPr/>
          <p:nvPr/>
        </p:nvSpPr>
        <p:spPr>
          <a:xfrm rot="21124623">
            <a:off x="5170008" y="1385023"/>
            <a:ext cx="731520" cy="3288568"/>
          </a:xfrm>
          <a:prstGeom prst="curvedLef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05200" y="4343400"/>
            <a:ext cx="2209800" cy="1447800"/>
            <a:chOff x="3733800" y="4343400"/>
            <a:chExt cx="2209800" cy="1447800"/>
          </a:xfrm>
        </p:grpSpPr>
        <p:sp>
          <p:nvSpPr>
            <p:cNvPr id="17" name="Rounded Rectangle 16"/>
            <p:cNvSpPr/>
            <p:nvPr/>
          </p:nvSpPr>
          <p:spPr>
            <a:xfrm>
              <a:off x="4648200" y="5486400"/>
              <a:ext cx="1295400" cy="304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33800" y="4343400"/>
              <a:ext cx="1143000" cy="304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00600" y="5334000"/>
              <a:ext cx="228600" cy="228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810000" y="4648200"/>
              <a:ext cx="228600" cy="2286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419600" y="4648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410200" y="53340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00100"/>
          </a:xfrm>
        </p:spPr>
        <p:txBody>
          <a:bodyPr/>
          <a:lstStyle/>
          <a:p>
            <a:r>
              <a:rPr lang="en-US" dirty="0"/>
              <a:t>Two Types of SQLJ </a:t>
            </a:r>
            <a:r>
              <a:rPr lang="en-US" dirty="0" err="1"/>
              <a:t>Iterators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229600" cy="6019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Named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iterator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Example in last slide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Need to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specify both the variable type and the name </a:t>
            </a:r>
            <a:r>
              <a:rPr lang="en-US" dirty="0">
                <a:latin typeface="Calibri" pitchFamily="34" charset="0"/>
              </a:rPr>
              <a:t>of each column of the iterator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This allows retrieval of columns by name.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Positional iterator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Need to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specify only the variable type</a:t>
            </a:r>
            <a:r>
              <a:rPr lang="en-US" dirty="0">
                <a:latin typeface="Calibri" pitchFamily="34" charset="0"/>
              </a:rPr>
              <a:t> of the iterator, and then FETCH .. INTO construct:</a:t>
            </a:r>
            <a:endParaRPr lang="en-US" sz="2000" dirty="0">
              <a:latin typeface="Calibri" pitchFamily="34" charset="0"/>
            </a:endParaRPr>
          </a:p>
          <a:p>
            <a:pPr lvl="1">
              <a:lnSpc>
                <a:spcPct val="95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		</a:t>
            </a: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#sql iterator Sailors(Int, String, Int);</a:t>
            </a:r>
            <a:br>
              <a:rPr lang="en-US" sz="2200" dirty="0">
                <a:solidFill>
                  <a:srgbClr val="09064E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	Sailors  </a:t>
            </a:r>
            <a:r>
              <a:rPr lang="en-US" sz="2200" dirty="0" err="1">
                <a:solidFill>
                  <a:srgbClr val="09064E"/>
                </a:solidFill>
                <a:latin typeface="Calibri" pitchFamily="34" charset="0"/>
              </a:rPr>
              <a:t>mysailors</a:t>
            </a: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;</a:t>
            </a:r>
            <a:br>
              <a:rPr lang="en-US" sz="2200" dirty="0">
                <a:solidFill>
                  <a:srgbClr val="09064E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	#sql </a:t>
            </a:r>
            <a:r>
              <a:rPr lang="en-US" sz="2200" dirty="0" err="1">
                <a:solidFill>
                  <a:srgbClr val="09064E"/>
                </a:solidFill>
                <a:latin typeface="Calibri" pitchFamily="34" charset="0"/>
              </a:rPr>
              <a:t>mysailors</a:t>
            </a: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 = { SELECT …  FROM … WHERE … };</a:t>
            </a:r>
            <a:br>
              <a:rPr lang="en-US" sz="2200" dirty="0">
                <a:solidFill>
                  <a:srgbClr val="09064E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	while (true) {</a:t>
            </a:r>
            <a:br>
              <a:rPr lang="en-US" sz="2200" dirty="0">
                <a:solidFill>
                  <a:srgbClr val="09064E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        #sql {FETCH :</a:t>
            </a:r>
            <a:r>
              <a:rPr lang="en-US" sz="2200" dirty="0" err="1">
                <a:solidFill>
                  <a:srgbClr val="09064E"/>
                </a:solidFill>
                <a:latin typeface="Calibri" pitchFamily="34" charset="0"/>
              </a:rPr>
              <a:t>mysailors</a:t>
            </a: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 INTO :</a:t>
            </a:r>
            <a:r>
              <a:rPr lang="en-US" sz="2200" dirty="0" err="1">
                <a:solidFill>
                  <a:srgbClr val="09064E"/>
                </a:solidFill>
                <a:latin typeface="Calibri" pitchFamily="34" charset="0"/>
              </a:rPr>
              <a:t>sid</a:t>
            </a: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, :name} ;   </a:t>
            </a:r>
            <a:r>
              <a:rPr lang="en-US" sz="2200" dirty="0">
                <a:solidFill>
                  <a:srgbClr val="2042EE"/>
                </a:solidFill>
                <a:latin typeface="Calibri" pitchFamily="34" charset="0"/>
              </a:rPr>
              <a:t>// fetch next sailor</a:t>
            </a:r>
            <a:br>
              <a:rPr lang="en-US" sz="2200" dirty="0">
                <a:solidFill>
                  <a:srgbClr val="09064E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        if (</a:t>
            </a:r>
            <a:r>
              <a:rPr lang="en-US" sz="2200" dirty="0" err="1">
                <a:solidFill>
                  <a:srgbClr val="09064E"/>
                </a:solidFill>
                <a:latin typeface="Calibri" pitchFamily="34" charset="0"/>
              </a:rPr>
              <a:t>mysailors.endFetch</a:t>
            </a: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()) {  break;  }    </a:t>
            </a:r>
            <a:r>
              <a:rPr lang="en-US" sz="2000" dirty="0">
                <a:solidFill>
                  <a:srgbClr val="2042EE"/>
                </a:solidFill>
                <a:latin typeface="Calibri" pitchFamily="34" charset="0"/>
              </a:rPr>
              <a:t>// exit loop if end of iterator</a:t>
            </a:r>
            <a:br>
              <a:rPr lang="en-US" sz="2000" dirty="0">
                <a:solidFill>
                  <a:srgbClr val="09064E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3857F0"/>
                </a:solidFill>
                <a:latin typeface="Calibri" pitchFamily="34" charset="0"/>
              </a:rPr>
              <a:t>        // process the sailors             </a:t>
            </a:r>
            <a:r>
              <a:rPr lang="en-US" sz="2200" dirty="0">
                <a:solidFill>
                  <a:srgbClr val="09064E"/>
                </a:solidFill>
                <a:latin typeface="Calibri" pitchFamily="34" charset="0"/>
              </a:rPr>
              <a:t>}</a:t>
            </a:r>
            <a:r>
              <a:rPr lang="en-US" sz="2000" dirty="0">
                <a:solidFill>
                  <a:srgbClr val="2042EE"/>
                </a:solidFill>
                <a:latin typeface="Calibri" pitchFamily="34" charset="0"/>
              </a:rPr>
              <a:t>		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1066800"/>
            <a:ext cx="5334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#sql iterator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Somesailors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(Int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sid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, String name); 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E5E71F-9A24-4146-A3A5-25A32D3E4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342">
            <a:off x="6734718" y="738407"/>
            <a:ext cx="1801415" cy="1006289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7620000" y="1408432"/>
            <a:ext cx="484632" cy="5334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0284" y="341701"/>
            <a:ext cx="7772400" cy="110490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4800" dirty="0"/>
              <a:t>Calling Stored Procedure from          </a:t>
            </a:r>
            <a:br>
              <a:rPr lang="en-US" sz="4800" dirty="0"/>
            </a:br>
            <a:r>
              <a:rPr lang="en-US" sz="4800" dirty="0"/>
              <a:t>                              JDBC &amp; SQLJ</a:t>
            </a:r>
            <a:endParaRPr lang="en-US" sz="4800" dirty="0">
              <a:solidFill>
                <a:srgbClr val="2042EE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943100"/>
            <a:ext cx="3215640" cy="4076700"/>
          </a:xfrm>
          <a:solidFill>
            <a:schemeClr val="bg1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u="sng" dirty="0">
                <a:latin typeface="Calibri" pitchFamily="34" charset="0"/>
              </a:rPr>
              <a:t>JDBC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C00000"/>
                </a:solidFill>
                <a:latin typeface="Arial Unicode MS" pitchFamily="34" charset="-128"/>
              </a:rPr>
              <a:t>CallableStatement</a:t>
            </a:r>
            <a:r>
              <a:rPr lang="en-US" sz="2200" dirty="0">
                <a:latin typeface="Arial Unicode MS" pitchFamily="34" charset="-128"/>
              </a:rPr>
              <a:t> </a:t>
            </a:r>
            <a:r>
              <a:rPr lang="en-US" sz="2200" dirty="0" err="1">
                <a:latin typeface="Arial Unicode MS" pitchFamily="34" charset="-128"/>
              </a:rPr>
              <a:t>cstmt</a:t>
            </a:r>
            <a:r>
              <a:rPr lang="en-US" sz="2200" dirty="0">
                <a:latin typeface="Arial Unicode MS" pitchFamily="34" charset="-128"/>
              </a:rPr>
              <a:t>=</a:t>
            </a:r>
            <a:br>
              <a:rPr lang="en-US" sz="2200" dirty="0">
                <a:latin typeface="Arial Unicode MS" pitchFamily="34" charset="-128"/>
              </a:rPr>
            </a:br>
            <a:r>
              <a:rPr lang="en-US" sz="2200" dirty="0" err="1">
                <a:latin typeface="Arial Unicode MS" pitchFamily="34" charset="-128"/>
              </a:rPr>
              <a:t>con.</a:t>
            </a:r>
            <a:r>
              <a:rPr lang="en-US" sz="2200" dirty="0" err="1">
                <a:solidFill>
                  <a:srgbClr val="2A5800"/>
                </a:solidFill>
                <a:latin typeface="Arial Unicode MS" pitchFamily="34" charset="-128"/>
              </a:rPr>
              <a:t>prepareCall</a:t>
            </a:r>
            <a:r>
              <a:rPr lang="en-US" sz="2200" dirty="0">
                <a:latin typeface="Arial Unicode MS" pitchFamily="34" charset="-128"/>
              </a:rPr>
              <a:t>(“{call       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ShowSailors</a:t>
            </a:r>
            <a:r>
              <a:rPr lang="en-US" sz="2200" dirty="0">
                <a:latin typeface="Arial Unicode MS" pitchFamily="34" charset="-128"/>
              </a:rPr>
              <a:t>}”);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ResultSet </a:t>
            </a:r>
            <a:r>
              <a:rPr lang="en-US" sz="2200" dirty="0" err="1">
                <a:latin typeface="Arial Unicode MS" pitchFamily="34" charset="-128"/>
              </a:rPr>
              <a:t>rs</a:t>
            </a:r>
            <a:r>
              <a:rPr lang="en-US" sz="2200" dirty="0">
                <a:latin typeface="Arial Unicode MS" pitchFamily="34" charset="-128"/>
              </a:rPr>
              <a:t> = </a:t>
            </a:r>
            <a:r>
              <a:rPr lang="en-US" sz="2200" dirty="0" err="1">
                <a:latin typeface="Arial Unicode MS" pitchFamily="34" charset="-128"/>
              </a:rPr>
              <a:t>cstmt.</a:t>
            </a:r>
            <a:r>
              <a:rPr lang="en-US" sz="2200" dirty="0" err="1">
                <a:solidFill>
                  <a:srgbClr val="2042EE"/>
                </a:solidFill>
                <a:latin typeface="Arial Unicode MS" pitchFamily="34" charset="-128"/>
              </a:rPr>
              <a:t>executeQuery</a:t>
            </a:r>
            <a:r>
              <a:rPr lang="en-US" sz="2200" dirty="0">
                <a:latin typeface="Arial Unicode MS" pitchFamily="34" charset="-128"/>
              </a:rPr>
              <a:t>();</a:t>
            </a:r>
          </a:p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while (</a:t>
            </a:r>
            <a:r>
              <a:rPr lang="en-US" sz="2200" dirty="0" err="1">
                <a:latin typeface="Arial Unicode MS" pitchFamily="34" charset="-128"/>
              </a:rPr>
              <a:t>rs.next</a:t>
            </a:r>
            <a:r>
              <a:rPr lang="en-US" sz="2200" dirty="0">
                <a:latin typeface="Arial Unicode MS" pitchFamily="34" charset="-128"/>
              </a:rPr>
              <a:t>()) {</a:t>
            </a:r>
          </a:p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   … // process result set</a:t>
            </a:r>
          </a:p>
          <a:p>
            <a:pPr>
              <a:lnSpc>
                <a:spcPts val="2600"/>
              </a:lnSpc>
              <a:buFont typeface="Wingdings" pitchFamily="2" charset="2"/>
              <a:buNone/>
              <a:defRPr/>
            </a:pPr>
            <a:r>
              <a:rPr lang="en-US" sz="2200" dirty="0">
                <a:latin typeface="Arial Unicode MS" pitchFamily="34" charset="-128"/>
              </a:rPr>
              <a:t>}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943100"/>
            <a:ext cx="3512820" cy="40767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u="sng" dirty="0">
                <a:latin typeface="Calibri" pitchFamily="34" charset="0"/>
              </a:rPr>
              <a:t>SQLJ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#</a:t>
            </a:r>
            <a:r>
              <a:rPr lang="en-US" sz="2400" dirty="0" err="1"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iterator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SailorInfo</a:t>
            </a:r>
            <a:r>
              <a:rPr lang="en-US" sz="2400" dirty="0">
                <a:latin typeface="Arial Unicode MS" pitchFamily="34" charset="-128"/>
              </a:rPr>
              <a:t>(…);</a:t>
            </a:r>
          </a:p>
          <a:p>
            <a:pPr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sz="2400" dirty="0" err="1">
                <a:latin typeface="Arial Unicode MS" pitchFamily="34" charset="-128"/>
              </a:rPr>
              <a:t>SailorInfo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sailorinfo</a:t>
            </a:r>
            <a:r>
              <a:rPr lang="en-US" sz="2400" dirty="0">
                <a:latin typeface="Arial Unicode MS" pitchFamily="34" charset="-128"/>
              </a:rPr>
              <a:t>;</a:t>
            </a:r>
          </a:p>
          <a:p>
            <a:pPr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#</a:t>
            </a:r>
            <a:r>
              <a:rPr lang="en-US" sz="2400" dirty="0" err="1">
                <a:latin typeface="Arial Unicode MS" pitchFamily="34" charset="-128"/>
              </a:rPr>
              <a:t>sql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solidFill>
                  <a:srgbClr val="2042EE"/>
                </a:solidFill>
                <a:latin typeface="Arial Unicode MS" pitchFamily="34" charset="-128"/>
              </a:rPr>
              <a:t>sailorinfo</a:t>
            </a:r>
            <a:r>
              <a:rPr lang="en-US" sz="2400" dirty="0">
                <a:solidFill>
                  <a:srgbClr val="2042EE"/>
                </a:solidFill>
                <a:latin typeface="Arial Unicode MS" pitchFamily="34" charset="-128"/>
              </a:rPr>
              <a:t>=</a:t>
            </a:r>
            <a:r>
              <a:rPr lang="en-US" sz="2400" dirty="0">
                <a:latin typeface="Arial Unicode MS" pitchFamily="34" charset="-128"/>
              </a:rPr>
              <a:t>{</a:t>
            </a:r>
            <a:r>
              <a:rPr lang="en-US" sz="2400" b="1" dirty="0">
                <a:latin typeface="Arial Unicode MS" pitchFamily="34" charset="-128"/>
              </a:rPr>
              <a:t>CALL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ShowSailors</a:t>
            </a:r>
            <a:r>
              <a:rPr lang="en-US" sz="2400" dirty="0">
                <a:latin typeface="Arial Unicode MS" pitchFamily="34" charset="-128"/>
              </a:rPr>
              <a:t>};</a:t>
            </a:r>
          </a:p>
          <a:p>
            <a:pPr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while (</a:t>
            </a:r>
            <a:r>
              <a:rPr lang="en-US" sz="2400" dirty="0" err="1">
                <a:latin typeface="Arial Unicode MS" pitchFamily="34" charset="-128"/>
              </a:rPr>
              <a:t>sailorinfo.next</a:t>
            </a:r>
            <a:r>
              <a:rPr lang="en-US" sz="2400" dirty="0">
                <a:latin typeface="Arial Unicode MS" pitchFamily="34" charset="-128"/>
              </a:rPr>
              <a:t>()) {</a:t>
            </a:r>
          </a:p>
          <a:p>
            <a:pPr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    …</a:t>
            </a:r>
          </a:p>
          <a:p>
            <a:pPr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 Unicode MS" pitchFamily="34" charset="-128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3117" y="5600700"/>
            <a:ext cx="3429000" cy="461665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Note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r>
              <a:rPr lang="en-US" sz="2400" b="1" dirty="0">
                <a:solidFill>
                  <a:schemeClr val="bg1"/>
                </a:solidFill>
              </a:rPr>
              <a:t>con</a:t>
            </a:r>
            <a:r>
              <a:rPr lang="en-US" sz="2400" dirty="0">
                <a:solidFill>
                  <a:schemeClr val="bg1"/>
                </a:solidFill>
              </a:rPr>
              <a:t> is the database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606040" y="1600200"/>
            <a:ext cx="1032510" cy="685800"/>
          </a:xfrm>
          <a:prstGeom prst="wedgeEllipseCallout">
            <a:avLst>
              <a:gd name="adj1" fmla="val 17974"/>
              <a:gd name="adj2" fmla="val 7462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 query object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654290" y="3776980"/>
            <a:ext cx="1405890" cy="723900"/>
          </a:xfrm>
          <a:prstGeom prst="wedgeEllipseCallout">
            <a:avLst>
              <a:gd name="adj1" fmla="val -56346"/>
              <a:gd name="adj2" fmla="val -4050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Call stored procedure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620000" y="2954983"/>
            <a:ext cx="1108710" cy="704850"/>
          </a:xfrm>
          <a:prstGeom prst="wedgeEllipseCallout">
            <a:avLst>
              <a:gd name="adj1" fmla="val -68253"/>
              <a:gd name="adj2" fmla="val -4832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A query object</a:t>
            </a:r>
          </a:p>
        </p:txBody>
      </p:sp>
      <p:sp>
        <p:nvSpPr>
          <p:cNvPr id="10" name="Oval Callout 7">
            <a:extLst>
              <a:ext uri="{FF2B5EF4-FFF2-40B4-BE49-F238E27FC236}">
                <a16:creationId xmlns:a16="http://schemas.microsoft.com/office/drawing/2014/main" id="{852E55F2-37B8-417C-958F-A138EA72A1F6}"/>
              </a:ext>
            </a:extLst>
          </p:cNvPr>
          <p:cNvSpPr/>
          <p:nvPr/>
        </p:nvSpPr>
        <p:spPr>
          <a:xfrm>
            <a:off x="3352800" y="3067050"/>
            <a:ext cx="1261110" cy="704850"/>
          </a:xfrm>
          <a:prstGeom prst="wedgeEllipseCallout">
            <a:avLst>
              <a:gd name="adj1" fmla="val -46678"/>
              <a:gd name="adj2" fmla="val 6423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Call stored procedure</a:t>
            </a: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3836EC46-887C-46C6-B1CD-716F27F48182}"/>
              </a:ext>
            </a:extLst>
          </p:cNvPr>
          <p:cNvSpPr/>
          <p:nvPr/>
        </p:nvSpPr>
        <p:spPr>
          <a:xfrm>
            <a:off x="7802880" y="1792933"/>
            <a:ext cx="1108710" cy="704850"/>
          </a:xfrm>
          <a:prstGeom prst="wedgeEllipseCallout">
            <a:avLst>
              <a:gd name="adj1" fmla="val -67013"/>
              <a:gd name="adj2" fmla="val 62471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A query class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E0F60-CCF9-4B28-BD1B-004BF82B759B}"/>
              </a:ext>
            </a:extLst>
          </p:cNvPr>
          <p:cNvSpPr txBox="1"/>
          <p:nvPr/>
        </p:nvSpPr>
        <p:spPr>
          <a:xfrm>
            <a:off x="5471160" y="5580647"/>
            <a:ext cx="302895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5563"/>
            <a:r>
              <a:rPr lang="en-US" sz="2400" dirty="0">
                <a:solidFill>
                  <a:srgbClr val="7030A0"/>
                </a:solidFill>
              </a:rPr>
              <a:t>Call procedure instead of writing SQL</a:t>
            </a:r>
          </a:p>
        </p:txBody>
      </p:sp>
    </p:spTree>
    <p:extLst>
      <p:ext uri="{BB962C8B-B14F-4D97-AF65-F5344CB8AC3E}">
        <p14:creationId xmlns:p14="http://schemas.microsoft.com/office/powerpoint/2010/main" val="29082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MySQL System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39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System catalog is a system schema called </a:t>
            </a:r>
            <a:r>
              <a:rPr lang="en-US" dirty="0">
                <a:solidFill>
                  <a:srgbClr val="EF6F0F"/>
                </a:solidFill>
              </a:rPr>
              <a:t>INFORMATION_SCHEMA </a:t>
            </a:r>
          </a:p>
          <a:p>
            <a:pPr>
              <a:spcAft>
                <a:spcPts val="1800"/>
              </a:spcAft>
            </a:pPr>
            <a:r>
              <a:rPr lang="en-US" dirty="0"/>
              <a:t>It contains tables that can be queried for metadata about the tables and other things in any schema (e.g., </a:t>
            </a:r>
            <a:r>
              <a:rPr lang="en-US" i="1" dirty="0" err="1"/>
              <a:t>MyDatabase</a:t>
            </a:r>
            <a:r>
              <a:rPr lang="en-US" dirty="0"/>
              <a:t>) in MySQL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 marL="576263" indent="0">
              <a:lnSpc>
                <a:spcPts val="2900"/>
              </a:lnSpc>
              <a:buNone/>
            </a:pPr>
            <a:r>
              <a:rPr lang="en-US" sz="2800" dirty="0"/>
              <a:t>    SELECT  TABLE_NAME, TABLE_ROWS</a:t>
            </a:r>
          </a:p>
          <a:p>
            <a:pPr marL="576263" indent="0">
              <a:lnSpc>
                <a:spcPts val="2900"/>
              </a:lnSpc>
              <a:buNone/>
            </a:pPr>
            <a:r>
              <a:rPr lang="en-US" sz="2800" dirty="0"/>
              <a:t>    FROM    INFORMATION_SCHEMA.TABLES</a:t>
            </a:r>
          </a:p>
          <a:p>
            <a:pPr marL="576263" indent="0">
              <a:lnSpc>
                <a:spcPts val="2900"/>
              </a:lnSpc>
              <a:spcAft>
                <a:spcPts val="1200"/>
              </a:spcAft>
              <a:buNone/>
            </a:pPr>
            <a:r>
              <a:rPr lang="en-US" sz="2800" dirty="0"/>
              <a:t>    WHERE TABLE_SCHEMA = ‘</a:t>
            </a:r>
            <a:r>
              <a:rPr lang="en-US" sz="2800" b="1" dirty="0" err="1"/>
              <a:t>MyDatabase</a:t>
            </a:r>
            <a:r>
              <a:rPr lang="en-US" sz="2800" dirty="0"/>
              <a:t>’;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D6327-8B93-4E94-9589-D3A92DE76EDD}"/>
              </a:ext>
            </a:extLst>
          </p:cNvPr>
          <p:cNvSpPr txBox="1"/>
          <p:nvPr/>
        </p:nvSpPr>
        <p:spPr>
          <a:xfrm>
            <a:off x="990600" y="380502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Retrieve name and size of the tables in the </a:t>
            </a:r>
            <a:r>
              <a:rPr lang="en-US" sz="2400" b="1" i="1" dirty="0" err="1">
                <a:solidFill>
                  <a:srgbClr val="7030A0"/>
                </a:solidFill>
              </a:rPr>
              <a:t>MyDatabase</a:t>
            </a:r>
            <a:r>
              <a:rPr lang="en-US" sz="2400" dirty="0">
                <a:solidFill>
                  <a:srgbClr val="7030A0"/>
                </a:solidFill>
              </a:rPr>
              <a:t> database</a:t>
            </a:r>
          </a:p>
        </p:txBody>
      </p:sp>
      <p:sp>
        <p:nvSpPr>
          <p:cNvPr id="6" name="Oval Callout 7">
            <a:extLst>
              <a:ext uri="{FF2B5EF4-FFF2-40B4-BE49-F238E27FC236}">
                <a16:creationId xmlns:a16="http://schemas.microsoft.com/office/drawing/2014/main" id="{852E55F2-37B8-417C-958F-A138EA72A1F6}"/>
              </a:ext>
            </a:extLst>
          </p:cNvPr>
          <p:cNvSpPr/>
          <p:nvPr/>
        </p:nvSpPr>
        <p:spPr>
          <a:xfrm>
            <a:off x="6934200" y="3962400"/>
            <a:ext cx="1828800" cy="1085850"/>
          </a:xfrm>
          <a:prstGeom prst="wedgeEllipseCallout">
            <a:avLst>
              <a:gd name="adj1" fmla="val -46678"/>
              <a:gd name="adj2" fmla="val 6423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0" rtlCol="0" anchor="ctr" anchorCtr="1"/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</a:rPr>
              <a:t>Information about tables</a:t>
            </a:r>
          </a:p>
        </p:txBody>
      </p:sp>
    </p:spTree>
    <p:extLst>
      <p:ext uri="{BB962C8B-B14F-4D97-AF65-F5344CB8AC3E}">
        <p14:creationId xmlns:p14="http://schemas.microsoft.com/office/powerpoint/2010/main" val="3843622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JDBC Metadata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DatabaseMetaData</a:t>
            </a:r>
            <a:r>
              <a:rPr lang="en-US" dirty="0">
                <a:latin typeface="Calibri" pitchFamily="34" charset="0"/>
              </a:rPr>
              <a:t> object gives information about the database system such as table names and table’s columns.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DatabaseMetaData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 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md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con.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getMetaData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();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	// print information about the driver: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	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System.out.println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</a:t>
            </a:r>
            <a:br>
              <a:rPr lang="en-US" dirty="0">
                <a:solidFill>
                  <a:srgbClr val="7030A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	“Name:” + 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md.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getDriverName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() +</a:t>
            </a:r>
            <a:br>
              <a:rPr lang="en-US" dirty="0">
                <a:solidFill>
                  <a:srgbClr val="7030A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	“version: ” + </a:t>
            </a:r>
            <a:r>
              <a:rPr lang="en-US" dirty="0" err="1">
                <a:solidFill>
                  <a:srgbClr val="7030A0"/>
                </a:solidFill>
                <a:latin typeface="Calibri" pitchFamily="34" charset="0"/>
              </a:rPr>
              <a:t>md.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getDriverVersion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());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029200" y="2667000"/>
            <a:ext cx="1600200" cy="9144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27432" rIns="0" rtlCol="0" anchor="ctr" anchorCtr="1"/>
          <a:lstStyle/>
          <a:p>
            <a:pPr algn="ctr">
              <a:lnSpc>
                <a:spcPts val="2200"/>
              </a:lnSpc>
            </a:pPr>
            <a:r>
              <a:rPr lang="en-US" sz="2400" dirty="0"/>
              <a:t>Your database</a:t>
            </a:r>
          </a:p>
        </p:txBody>
      </p:sp>
    </p:spTree>
    <p:extLst>
      <p:ext uri="{BB962C8B-B14F-4D97-AF65-F5344CB8AC3E}">
        <p14:creationId xmlns:p14="http://schemas.microsoft.com/office/powerpoint/2010/main" val="26330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92162"/>
          </a:xfrm>
        </p:spPr>
        <p:txBody>
          <a:bodyPr/>
          <a:lstStyle/>
          <a:p>
            <a:r>
              <a:rPr lang="en-US" dirty="0"/>
              <a:t>JDBC Catalog and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1676400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Aft>
                <a:spcPts val="1200"/>
              </a:spcAft>
              <a:buNone/>
            </a:pPr>
            <a:r>
              <a:rPr lang="en-US" sz="2800" dirty="0"/>
              <a:t>According to JDBC, a database may have a set of catalog and each catalog may have a set of schemas  (i.e., concepts for grouping tables).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215076"/>
            <a:ext cx="159505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 Database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6402" y="4752941"/>
            <a:ext cx="111575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Catalog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3605476"/>
            <a:ext cx="111575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Catalog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2853974"/>
            <a:ext cx="116410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Schema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3605476"/>
            <a:ext cx="116410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Schema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199" y="4356978"/>
            <a:ext cx="116410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Schema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799" y="3031743"/>
            <a:ext cx="84510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3605475"/>
            <a:ext cx="84510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799" y="4179207"/>
            <a:ext cx="84510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Table</a:t>
            </a:r>
          </a:p>
        </p:txBody>
      </p:sp>
      <p:cxnSp>
        <p:nvCxnSpPr>
          <p:cNvPr id="18" name="Straight Connector 17"/>
          <p:cNvCxnSpPr>
            <a:stCxn id="8" idx="3"/>
            <a:endCxn id="10" idx="1"/>
          </p:cNvCxnSpPr>
          <p:nvPr/>
        </p:nvCxnSpPr>
        <p:spPr>
          <a:xfrm flipV="1">
            <a:off x="2890452" y="3836309"/>
            <a:ext cx="462348" cy="609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9" idx="1"/>
          </p:cNvCxnSpPr>
          <p:nvPr/>
        </p:nvCxnSpPr>
        <p:spPr>
          <a:xfrm>
            <a:off x="2890452" y="4445909"/>
            <a:ext cx="485950" cy="53786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3"/>
            <a:endCxn id="11" idx="1"/>
          </p:cNvCxnSpPr>
          <p:nvPr/>
        </p:nvCxnSpPr>
        <p:spPr>
          <a:xfrm flipV="1">
            <a:off x="4468555" y="3084807"/>
            <a:ext cx="560645" cy="7515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3"/>
            <a:endCxn id="12" idx="1"/>
          </p:cNvCxnSpPr>
          <p:nvPr/>
        </p:nvCxnSpPr>
        <p:spPr>
          <a:xfrm>
            <a:off x="4468555" y="3836309"/>
            <a:ext cx="56064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3"/>
            <a:endCxn id="13" idx="1"/>
          </p:cNvCxnSpPr>
          <p:nvPr/>
        </p:nvCxnSpPr>
        <p:spPr>
          <a:xfrm>
            <a:off x="4468555" y="3836309"/>
            <a:ext cx="560644" cy="7515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3"/>
            <a:endCxn id="14" idx="1"/>
          </p:cNvCxnSpPr>
          <p:nvPr/>
        </p:nvCxnSpPr>
        <p:spPr>
          <a:xfrm flipV="1">
            <a:off x="6193301" y="3262576"/>
            <a:ext cx="588498" cy="57373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3"/>
            <a:endCxn id="15" idx="1"/>
          </p:cNvCxnSpPr>
          <p:nvPr/>
        </p:nvCxnSpPr>
        <p:spPr>
          <a:xfrm flipV="1">
            <a:off x="6193301" y="3836308"/>
            <a:ext cx="588499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  <a:endCxn id="16" idx="1"/>
          </p:cNvCxnSpPr>
          <p:nvPr/>
        </p:nvCxnSpPr>
        <p:spPr>
          <a:xfrm>
            <a:off x="6193301" y="3836309"/>
            <a:ext cx="588498" cy="5737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325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95040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JDBC Catalog and Schema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46B394-1D92-411E-A313-10462AE8906D}"/>
              </a:ext>
            </a:extLst>
          </p:cNvPr>
          <p:cNvGrpSpPr/>
          <p:nvPr/>
        </p:nvGrpSpPr>
        <p:grpSpPr>
          <a:xfrm>
            <a:off x="533400" y="2560002"/>
            <a:ext cx="8229600" cy="4023360"/>
            <a:chOff x="533400" y="2560002"/>
            <a:chExt cx="8229600" cy="4023360"/>
          </a:xfrm>
        </p:grpSpPr>
        <p:graphicFrame>
          <p:nvGraphicFramePr>
            <p:cNvPr id="4" name="Content Placeholder 3">
              <a:extLst>
                <a:ext uri="{FF2B5EF4-FFF2-40B4-BE49-F238E27FC236}">
                  <a16:creationId xmlns:a16="http://schemas.microsoft.com/office/drawing/2014/main" id="{8EBB6DD8-E60A-4D9A-AEF7-B007D163DA3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870481"/>
                </p:ext>
              </p:extLst>
            </p:nvPr>
          </p:nvGraphicFramePr>
          <p:xfrm>
            <a:off x="533400" y="2560002"/>
            <a:ext cx="8229600" cy="402336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28194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410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dirty="0" err="1"/>
                          <a:t>getTables</a:t>
                        </a:r>
                        <a:r>
                          <a:rPr lang="en-US" dirty="0"/>
                          <a:t>(catalog,</a:t>
                        </a:r>
                      </a:p>
                      <a:p>
                        <a:r>
                          <a:rPr lang="en-US" baseline="0" dirty="0"/>
                          <a:t>                   schema,</a:t>
                        </a:r>
                      </a:p>
                      <a:p>
                        <a:r>
                          <a:rPr lang="en-US" baseline="0" dirty="0"/>
                          <a:t>                   </a:t>
                        </a:r>
                        <a:r>
                          <a:rPr lang="en-US" baseline="0" dirty="0" err="1"/>
                          <a:t>tableNames</a:t>
                        </a:r>
                        <a:r>
                          <a:rPr lang="en-US" baseline="0" dirty="0"/>
                          <a:t>,</a:t>
                        </a:r>
                      </a:p>
                      <a:p>
                        <a:r>
                          <a:rPr lang="en-US" baseline="0" dirty="0"/>
                          <a:t>                   </a:t>
                        </a:r>
                        <a:r>
                          <a:rPr lang="en-US" baseline="0" dirty="0" err="1"/>
                          <a:t>columnNames</a:t>
                        </a:r>
                        <a:r>
                          <a:rPr lang="en-US" baseline="0" dirty="0"/>
                          <a:t>)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Returns </a:t>
                        </a:r>
                        <a:r>
                          <a:rPr lang="en-US" b="1" dirty="0">
                            <a:solidFill>
                              <a:srgbClr val="FF0000"/>
                            </a:solidFill>
                          </a:rPr>
                          <a:t>table names </a:t>
                        </a:r>
                        <a:r>
                          <a:rPr lang="en-US" dirty="0"/>
                          <a:t>for all tables matching </a:t>
                        </a:r>
                        <a:r>
                          <a:rPr lang="en-US" dirty="0" err="1"/>
                          <a:t>tableNames</a:t>
                        </a:r>
                        <a:r>
                          <a:rPr lang="en-US" dirty="0"/>
                          <a:t> and</a:t>
                        </a:r>
                        <a:r>
                          <a:rPr lang="en-US" baseline="0" dirty="0"/>
                          <a:t> all columns matching </a:t>
                        </a:r>
                        <a:r>
                          <a:rPr lang="en-US" baseline="0" dirty="0" err="1"/>
                          <a:t>columnNames</a:t>
                        </a:r>
                        <a:endParaRPr lang="en-US" baseline="0" dirty="0"/>
                      </a:p>
                      <a:p>
                        <a:endParaRPr lang="en-US" baseline="0" dirty="0"/>
                      </a:p>
                      <a:p>
                        <a:endParaRPr lang="en-US" baseline="0" dirty="0"/>
                      </a:p>
                      <a:p>
                        <a:endParaRPr lang="en-US" baseline="0" dirty="0"/>
                      </a:p>
                      <a:p>
                        <a:endParaRPr lang="en-US" baseline="0" dirty="0"/>
                      </a:p>
                      <a:p>
                        <a:endParaRPr lang="en-US" baseline="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 err="1"/>
                          <a:t>getColumns</a:t>
                        </a:r>
                        <a:r>
                          <a:rPr lang="en-US" dirty="0"/>
                          <a:t>(catalog,</a:t>
                        </a:r>
                      </a:p>
                      <a:p>
                        <a:r>
                          <a:rPr lang="en-US" dirty="0"/>
                          <a:t>                       schema,</a:t>
                        </a:r>
                      </a:p>
                      <a:p>
                        <a:r>
                          <a:rPr lang="en-US" dirty="0"/>
                          <a:t>                       </a:t>
                        </a:r>
                        <a:r>
                          <a:rPr lang="en-US" dirty="0" err="1"/>
                          <a:t>tableNames</a:t>
                        </a:r>
                        <a:r>
                          <a:rPr lang="en-US" dirty="0"/>
                          <a:t>,</a:t>
                        </a:r>
                      </a:p>
                      <a:p>
                        <a:r>
                          <a:rPr lang="en-US" baseline="0" dirty="0"/>
                          <a:t>                       </a:t>
                        </a:r>
                        <a:r>
                          <a:rPr lang="en-US" baseline="0" dirty="0" err="1"/>
                          <a:t>columnNames</a:t>
                        </a:r>
                        <a:r>
                          <a:rPr lang="en-US" baseline="0" dirty="0"/>
                          <a:t>)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Returns table </a:t>
                        </a:r>
                        <a:r>
                          <a:rPr lang="en-US" b="1" dirty="0">
                            <a:solidFill>
                              <a:srgbClr val="FF0000"/>
                            </a:solidFill>
                          </a:rPr>
                          <a:t>column</a:t>
                        </a:r>
                        <a:r>
                          <a:rPr lang="en-US" dirty="0"/>
                          <a:t> </a:t>
                        </a:r>
                        <a:r>
                          <a:rPr lang="en-US" b="1" dirty="0">
                            <a:solidFill>
                              <a:srgbClr val="FF0000"/>
                            </a:solidFill>
                          </a:rPr>
                          <a:t>names</a:t>
                        </a:r>
                        <a:r>
                          <a:rPr lang="en-US" dirty="0"/>
                          <a:t> for all tables matching </a:t>
                        </a:r>
                        <a:r>
                          <a:rPr lang="en-US" dirty="0" err="1"/>
                          <a:t>tableNames</a:t>
                        </a:r>
                        <a:r>
                          <a:rPr lang="en-US" dirty="0"/>
                          <a:t> and all columns matching </a:t>
                        </a:r>
                        <a:r>
                          <a:rPr lang="en-US" dirty="0" err="1"/>
                          <a:t>columnNames</a:t>
                        </a:r>
                        <a:endParaRPr lang="en-US" dirty="0"/>
                      </a:p>
                      <a:p>
                        <a:endParaRPr lang="en-US" dirty="0"/>
                      </a:p>
                      <a:p>
                        <a:endParaRPr lang="en-US" dirty="0"/>
                      </a:p>
                      <a:p>
                        <a:endParaRPr lang="en-US" dirty="0"/>
                      </a:p>
                      <a:p>
                        <a:endParaRPr lang="en-US" dirty="0"/>
                      </a:p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1D90BCF-68B0-43F5-8B6E-C94210F39728}"/>
                </a:ext>
              </a:extLst>
            </p:cNvPr>
            <p:cNvSpPr/>
            <p:nvPr/>
          </p:nvSpPr>
          <p:spPr bwMode="auto">
            <a:xfrm>
              <a:off x="3869028" y="3398202"/>
              <a:ext cx="4419600" cy="762000"/>
            </a:xfrm>
            <a:prstGeom prst="roundRect">
              <a:avLst/>
            </a:prstGeom>
            <a:solidFill>
              <a:srgbClr val="D6BCE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sng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Ex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:  “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getTables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(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null,null,null,null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)” gets information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 for all tables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67D3037-FFEA-4CB6-8BF5-0D3378F8915B}"/>
                </a:ext>
              </a:extLst>
            </p:cNvPr>
            <p:cNvSpPr/>
            <p:nvPr/>
          </p:nvSpPr>
          <p:spPr bwMode="auto">
            <a:xfrm>
              <a:off x="3716628" y="5379402"/>
              <a:ext cx="4863921" cy="838200"/>
            </a:xfrm>
            <a:prstGeom prst="roundRect">
              <a:avLst/>
            </a:prstGeom>
            <a:solidFill>
              <a:srgbClr val="D6BCE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sng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Ex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:  “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getColumns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(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null,null,tableName,null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)” gets all attributes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 of </a:t>
              </a:r>
              <a:r>
                <a:rPr kumimoji="0" lang="en-US" b="0" i="0" u="none" strike="noStrike" cap="none" normalizeH="0" dirty="0" err="1">
                  <a:ln>
                    <a:noFill/>
                  </a:ln>
                  <a:solidFill>
                    <a:srgbClr val="09064E"/>
                  </a:solidFill>
                  <a:effectLst/>
                  <a:latin typeface="Comic Sans MS" pitchFamily="66" charset="0"/>
                </a:rPr>
                <a:t>tableName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8437D7-06F1-4DB7-968D-D2B1F2920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50" y="519122"/>
            <a:ext cx="4704699" cy="18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92162"/>
          </a:xfrm>
        </p:spPr>
        <p:txBody>
          <a:bodyPr/>
          <a:lstStyle/>
          <a:p>
            <a:r>
              <a:rPr lang="en-US" dirty="0"/>
              <a:t>JDBC Catalog and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1676400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Aft>
                <a:spcPts val="1200"/>
              </a:spcAft>
              <a:buNone/>
            </a:pPr>
            <a:r>
              <a:rPr lang="en-US" sz="2800" dirty="0"/>
              <a:t>According to JDBC, a database may have a set of catalog and each catalog may have a set of schemas  (i.e., concepts for grouping tables).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BB6DD8-E60A-4D9A-AEF7-B007D163DA39}"/>
              </a:ext>
            </a:extLst>
          </p:cNvPr>
          <p:cNvGraphicFramePr>
            <a:graphicFrameLocks/>
          </p:cNvGraphicFramePr>
          <p:nvPr/>
        </p:nvGraphicFramePr>
        <p:xfrm>
          <a:off x="533400" y="2560002"/>
          <a:ext cx="82296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getTables</a:t>
                      </a:r>
                      <a:r>
                        <a:rPr lang="en-US" dirty="0"/>
                        <a:t>(catalog,</a:t>
                      </a:r>
                    </a:p>
                    <a:p>
                      <a:r>
                        <a:rPr lang="en-US" baseline="0" dirty="0"/>
                        <a:t>                   schema,</a:t>
                      </a:r>
                    </a:p>
                    <a:p>
                      <a:r>
                        <a:rPr lang="en-US" baseline="0" dirty="0"/>
                        <a:t>                   </a:t>
                      </a:r>
                      <a:r>
                        <a:rPr lang="en-US" baseline="0" dirty="0" err="1"/>
                        <a:t>tableNames</a:t>
                      </a:r>
                      <a:r>
                        <a:rPr lang="en-US" baseline="0" dirty="0"/>
                        <a:t>,</a:t>
                      </a:r>
                    </a:p>
                    <a:p>
                      <a:r>
                        <a:rPr lang="en-US" baseline="0" dirty="0"/>
                        <a:t>                   </a:t>
                      </a:r>
                      <a:r>
                        <a:rPr lang="en-US" baseline="0" dirty="0" err="1"/>
                        <a:t>columnNames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table names </a:t>
                      </a:r>
                      <a:r>
                        <a:rPr lang="en-US" dirty="0"/>
                        <a:t>for all tables matching </a:t>
                      </a:r>
                      <a:r>
                        <a:rPr lang="en-US" dirty="0" err="1"/>
                        <a:t>tableNames</a:t>
                      </a:r>
                      <a:r>
                        <a:rPr lang="en-US" dirty="0"/>
                        <a:t> and</a:t>
                      </a:r>
                      <a:r>
                        <a:rPr lang="en-US" baseline="0" dirty="0"/>
                        <a:t> all columns matching </a:t>
                      </a:r>
                      <a:r>
                        <a:rPr lang="en-US" baseline="0" dirty="0" err="1"/>
                        <a:t>columnNames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getColumns</a:t>
                      </a:r>
                      <a:r>
                        <a:rPr lang="en-US" dirty="0"/>
                        <a:t>(catalog,</a:t>
                      </a:r>
                    </a:p>
                    <a:p>
                      <a:r>
                        <a:rPr lang="en-US" dirty="0"/>
                        <a:t>                       schema,</a:t>
                      </a:r>
                    </a:p>
                    <a:p>
                      <a:r>
                        <a:rPr lang="en-US" dirty="0"/>
                        <a:t>                       </a:t>
                      </a:r>
                      <a:r>
                        <a:rPr lang="en-US" dirty="0" err="1"/>
                        <a:t>tableNames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baseline="0" dirty="0"/>
                        <a:t>                       </a:t>
                      </a:r>
                      <a:r>
                        <a:rPr lang="en-US" baseline="0" dirty="0" err="1"/>
                        <a:t>columnNames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table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column</a:t>
                      </a:r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names</a:t>
                      </a:r>
                      <a:r>
                        <a:rPr lang="en-US" dirty="0"/>
                        <a:t> for all tables matching </a:t>
                      </a:r>
                      <a:r>
                        <a:rPr lang="en-US" dirty="0" err="1"/>
                        <a:t>tableNames</a:t>
                      </a:r>
                      <a:r>
                        <a:rPr lang="en-US" dirty="0"/>
                        <a:t> and all columns matching </a:t>
                      </a:r>
                      <a:r>
                        <a:rPr lang="en-US" dirty="0" err="1"/>
                        <a:t>columnNames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D90BCF-68B0-43F5-8B6E-C94210F39728}"/>
              </a:ext>
            </a:extLst>
          </p:cNvPr>
          <p:cNvSpPr/>
          <p:nvPr/>
        </p:nvSpPr>
        <p:spPr bwMode="auto">
          <a:xfrm>
            <a:off x="3869028" y="3398202"/>
            <a:ext cx="4419600" cy="762000"/>
          </a:xfrm>
          <a:prstGeom prst="roundRect">
            <a:avLst/>
          </a:prstGeom>
          <a:solidFill>
            <a:srgbClr val="D6BCE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Ex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:  “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getTables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null,null,null,null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)” gets information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 for all tables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9064E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7D3037-FFEA-4CB6-8BF5-0D3378F8915B}"/>
              </a:ext>
            </a:extLst>
          </p:cNvPr>
          <p:cNvSpPr/>
          <p:nvPr/>
        </p:nvSpPr>
        <p:spPr bwMode="auto">
          <a:xfrm>
            <a:off x="3716628" y="5379402"/>
            <a:ext cx="4863921" cy="838200"/>
          </a:xfrm>
          <a:prstGeom prst="roundRect">
            <a:avLst/>
          </a:prstGeom>
          <a:solidFill>
            <a:srgbClr val="D6BCE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Ex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:  “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getColumns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null,null,tableName,null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)” gets all attributes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 of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rgbClr val="09064E"/>
                </a:solidFill>
                <a:effectLst/>
                <a:latin typeface="Comic Sans MS" pitchFamily="66" charset="0"/>
              </a:rPr>
              <a:t>tableName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9064E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D3D5C-FCA3-4727-B40A-F01FB77989CE}"/>
              </a:ext>
            </a:extLst>
          </p:cNvPr>
          <p:cNvSpPr/>
          <p:nvPr/>
        </p:nvSpPr>
        <p:spPr>
          <a:xfrm>
            <a:off x="609600" y="914082"/>
            <a:ext cx="8077200" cy="137096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indent="-344488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Different DBMS’s may have different semantics by using the same JDBC API</a:t>
            </a:r>
          </a:p>
          <a:p>
            <a:pPr marL="344488" indent="-344488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 have to test your code against different DBMS’s.</a:t>
            </a:r>
          </a:p>
        </p:txBody>
      </p:sp>
    </p:spTree>
    <p:extLst>
      <p:ext uri="{BB962C8B-B14F-4D97-AF65-F5344CB8AC3E}">
        <p14:creationId xmlns:p14="http://schemas.microsoft.com/office/powerpoint/2010/main" val="40312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JDBC Classes and Interfaces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4876800" cy="4191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Steps to submit a database query:</a:t>
            </a:r>
          </a:p>
          <a:p>
            <a:pPr marL="684213" indent="-454025"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359E"/>
                </a:solidFill>
                <a:latin typeface="Calibri" pitchFamily="34" charset="0"/>
              </a:rPr>
              <a:t>Load the JDBC driver</a:t>
            </a:r>
          </a:p>
          <a:p>
            <a:pPr marL="684213" indent="-454025"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359E"/>
                </a:solidFill>
                <a:latin typeface="Calibri" pitchFamily="34" charset="0"/>
              </a:rPr>
              <a:t>Connect to the data source</a:t>
            </a:r>
          </a:p>
          <a:p>
            <a:pPr marL="684213" indent="-454025"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359E"/>
                </a:solidFill>
                <a:latin typeface="Calibri" pitchFamily="34" charset="0"/>
              </a:rPr>
              <a:t>Submit SQL statements for processing</a:t>
            </a:r>
          </a:p>
          <a:p>
            <a:pPr marL="533400" indent="-53340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715000" y="2514600"/>
            <a:ext cx="2895600" cy="2438400"/>
          </a:xfrm>
          <a:prstGeom prst="rect">
            <a:avLst/>
          </a:prstGeom>
          <a:solidFill>
            <a:srgbClr val="89E0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400800" y="1752600"/>
            <a:ext cx="152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111111"/>
                </a:solidFill>
                <a:latin typeface="Calibri" pitchFamily="34" charset="0"/>
                <a:cs typeface="+mn-cs"/>
              </a:rPr>
              <a:t>Java Application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00800" y="2362200"/>
            <a:ext cx="1524000" cy="304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JDBC API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00800" y="3048000"/>
            <a:ext cx="1524000" cy="609600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JDBC Driver Manager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39000" y="4114800"/>
            <a:ext cx="1219200" cy="609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111111"/>
                </a:solidFill>
                <a:latin typeface="Calibri" pitchFamily="34" charset="0"/>
                <a:cs typeface="+mn-cs"/>
              </a:rPr>
              <a:t>JDBC Driver 2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867400" y="4114800"/>
            <a:ext cx="1219200" cy="609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111111"/>
                </a:solidFill>
                <a:latin typeface="Calibri" pitchFamily="34" charset="0"/>
                <a:cs typeface="+mn-cs"/>
              </a:rPr>
              <a:t>JDBC Driver 1</a:t>
            </a: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5943600" y="5105400"/>
            <a:ext cx="1143000" cy="1066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SQL Server</a:t>
            </a: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7315200" y="5105400"/>
            <a:ext cx="1143000" cy="1066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Oracle</a:t>
            </a:r>
          </a:p>
        </p:txBody>
      </p:sp>
      <p:sp>
        <p:nvSpPr>
          <p:cNvPr id="12" name="Up-Down Arrow 11"/>
          <p:cNvSpPr>
            <a:spLocks noChangeArrowheads="1"/>
          </p:cNvSpPr>
          <p:nvPr/>
        </p:nvSpPr>
        <p:spPr bwMode="auto">
          <a:xfrm>
            <a:off x="7467600" y="36576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BD92D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Up-Down Arrow 12"/>
          <p:cNvSpPr>
            <a:spLocks noChangeArrowheads="1"/>
          </p:cNvSpPr>
          <p:nvPr/>
        </p:nvSpPr>
        <p:spPr bwMode="auto">
          <a:xfrm>
            <a:off x="6629400" y="36576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BD92D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Up-Down Arrow 13"/>
          <p:cNvSpPr>
            <a:spLocks noChangeArrowheads="1"/>
          </p:cNvSpPr>
          <p:nvPr/>
        </p:nvSpPr>
        <p:spPr bwMode="auto">
          <a:xfrm>
            <a:off x="7086600" y="26670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BD92D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Up-Down Arrow 15"/>
          <p:cNvSpPr>
            <a:spLocks noChangeArrowheads="1"/>
          </p:cNvSpPr>
          <p:nvPr/>
        </p:nvSpPr>
        <p:spPr bwMode="auto">
          <a:xfrm>
            <a:off x="6400800" y="4724400"/>
            <a:ext cx="228600" cy="609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042E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Up-Down Arrow 16"/>
          <p:cNvSpPr>
            <a:spLocks noChangeArrowheads="1"/>
          </p:cNvSpPr>
          <p:nvPr/>
        </p:nvSpPr>
        <p:spPr bwMode="auto">
          <a:xfrm>
            <a:off x="7772400" y="4724400"/>
            <a:ext cx="228600" cy="609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2042E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073813" y="37719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8073813" y="5067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7810500" y="209804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39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8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Catalog and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19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 MySQL, </a:t>
            </a:r>
            <a:r>
              <a:rPr lang="en-US" b="1" dirty="0"/>
              <a:t>DATABASE and SCHEMA are synonyms</a:t>
            </a:r>
            <a:r>
              <a:rPr lang="en-US" dirty="0"/>
              <a:t>. It is a “folder” for tables, views, constraints, triggers, and stored procedures)</a:t>
            </a:r>
          </a:p>
          <a:p>
            <a:pPr marL="457200" lvl="1" indent="0">
              <a:buNone/>
            </a:pPr>
            <a:r>
              <a:rPr lang="en-US" dirty="0"/>
              <a:t>     CREATE SCHEMA </a:t>
            </a:r>
            <a:r>
              <a:rPr lang="en-US" dirty="0" err="1"/>
              <a:t>TheDatabase</a:t>
            </a:r>
            <a:r>
              <a:rPr lang="en-US" dirty="0"/>
              <a:t>;</a:t>
            </a:r>
          </a:p>
          <a:p>
            <a:pPr marL="457200" lvl="1" indent="0">
              <a:buNone/>
            </a:pPr>
            <a:r>
              <a:rPr lang="en-US" dirty="0"/>
              <a:t>     USE </a:t>
            </a:r>
            <a:r>
              <a:rPr lang="en-US" dirty="0" err="1"/>
              <a:t>TheDatabase</a:t>
            </a:r>
            <a:endParaRPr lang="en-US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/>
              <a:t>     CREATE TABLE </a:t>
            </a:r>
            <a:r>
              <a:rPr lang="en-US" dirty="0" err="1"/>
              <a:t>FirstTable</a:t>
            </a:r>
            <a:r>
              <a:rPr lang="en-US" dirty="0"/>
              <a:t> (…);   …</a:t>
            </a:r>
          </a:p>
          <a:p>
            <a:pPr>
              <a:spcAft>
                <a:spcPts val="1200"/>
              </a:spcAft>
            </a:pPr>
            <a:r>
              <a:rPr lang="en-US" dirty="0"/>
              <a:t>Some other vendors treat the terms DATABASE and SCHEMA differently</a:t>
            </a:r>
          </a:p>
          <a:p>
            <a:pPr>
              <a:spcAft>
                <a:spcPts val="1200"/>
              </a:spcAft>
            </a:pPr>
            <a:r>
              <a:rPr lang="en-US" dirty="0"/>
              <a:t>Some vendors also have a term “CATALOG” (used to group schemas).  MySQL does not support this concept </a:t>
            </a:r>
          </a:p>
        </p:txBody>
      </p:sp>
    </p:spTree>
    <p:extLst>
      <p:ext uri="{BB962C8B-B14F-4D97-AF65-F5344CB8AC3E}">
        <p14:creationId xmlns:p14="http://schemas.microsoft.com/office/powerpoint/2010/main" val="2180447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DatabaseMetaData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134 methods in JDBC 2.0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2042EE"/>
                </a:solidFill>
                <a:latin typeface="Calibri" pitchFamily="34" charset="0"/>
              </a:rPr>
              <a:t>getCatalogs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()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retrieves catalog names available in this database  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2042EE"/>
                </a:solidFill>
                <a:latin typeface="Calibri" pitchFamily="34" charset="0"/>
              </a:rPr>
              <a:t>getIndexInfo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()</a:t>
            </a:r>
            <a:r>
              <a:rPr lang="en-US" sz="2400" dirty="0">
                <a:latin typeface="Calibri" pitchFamily="34" charset="0"/>
              </a:rPr>
              <a:t>:  retrieves a description of the indexes and statistics for the given table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2042EE"/>
                </a:solidFill>
                <a:latin typeface="Calibri" pitchFamily="34" charset="0"/>
              </a:rPr>
              <a:t>getTables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()</a:t>
            </a:r>
            <a:r>
              <a:rPr lang="en-US" sz="2400" dirty="0">
                <a:latin typeface="Calibri" pitchFamily="34" charset="0"/>
              </a:rPr>
              <a:t>:  retrieves a description of the tables available in the given catalog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2042EE"/>
                </a:solidFill>
                <a:latin typeface="Calibri" pitchFamily="34" charset="0"/>
              </a:rPr>
              <a:t>GetColumns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()</a:t>
            </a:r>
            <a:r>
              <a:rPr lang="en-US" sz="2400" dirty="0">
                <a:latin typeface="Calibri" pitchFamily="34" charset="0"/>
              </a:rPr>
              <a:t>:  retrieves a description of table columns available in the specified catalog</a:t>
            </a:r>
          </a:p>
          <a:p>
            <a:pPr>
              <a:defRPr/>
            </a:pPr>
            <a:r>
              <a:rPr lang="en-US" sz="2400" dirty="0" err="1">
                <a:solidFill>
                  <a:srgbClr val="2042EE"/>
                </a:solidFill>
                <a:latin typeface="Calibri" pitchFamily="34" charset="0"/>
              </a:rPr>
              <a:t>getPrimaryKeys</a:t>
            </a:r>
            <a:r>
              <a:rPr lang="en-US" sz="2400" dirty="0">
                <a:solidFill>
                  <a:srgbClr val="2042EE"/>
                </a:solidFill>
                <a:latin typeface="Calibri" pitchFamily="34" charset="0"/>
              </a:rPr>
              <a:t>()</a:t>
            </a:r>
            <a:r>
              <a:rPr lang="en-US" sz="2400" dirty="0">
                <a:latin typeface="Calibri" pitchFamily="34" charset="0"/>
              </a:rPr>
              <a:t>:  retrieves a description of the given table’s primary key columns.</a:t>
            </a:r>
          </a:p>
        </p:txBody>
      </p:sp>
    </p:spTree>
    <p:extLst>
      <p:ext uri="{BB962C8B-B14F-4D97-AF65-F5344CB8AC3E}">
        <p14:creationId xmlns:p14="http://schemas.microsoft.com/office/powerpoint/2010/main" val="3211015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533400" y="3124200"/>
            <a:ext cx="8229600" cy="1524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33400" y="2057400"/>
            <a:ext cx="8229600" cy="1066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533400" y="1295400"/>
            <a:ext cx="8229600" cy="381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533400" y="990600"/>
            <a:ext cx="8229600" cy="304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936"/>
            <a:ext cx="8382000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Print names of tables and their columns</a:t>
            </a:r>
          </a:p>
        </p:txBody>
      </p:sp>
      <p:sp>
        <p:nvSpPr>
          <p:cNvPr id="491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05800" cy="4419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C00000"/>
                </a:solidFill>
                <a:latin typeface="Arial Unicode MS" pitchFamily="34" charset="-128"/>
              </a:rPr>
              <a:t>DatabaseMetaData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</a:rPr>
              <a:t>md</a:t>
            </a:r>
            <a:r>
              <a:rPr lang="en-US" sz="2000" dirty="0">
                <a:latin typeface="Arial Unicode MS" pitchFamily="34" charset="-128"/>
              </a:rPr>
              <a:t>=</a:t>
            </a:r>
            <a:r>
              <a:rPr lang="en-US" sz="2000" dirty="0" err="1">
                <a:latin typeface="Arial Unicode MS" pitchFamily="34" charset="-128"/>
              </a:rPr>
              <a:t>con.getMetaData</a:t>
            </a:r>
            <a:r>
              <a:rPr lang="en-US" sz="2000" dirty="0">
                <a:latin typeface="Arial Unicode MS" pitchFamily="34" charset="-128"/>
              </a:rPr>
              <a:t>();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ResultSet  </a:t>
            </a:r>
            <a:r>
              <a:rPr lang="en-US" sz="2000" b="1" dirty="0" err="1">
                <a:solidFill>
                  <a:srgbClr val="7030A0"/>
                </a:solidFill>
                <a:latin typeface="Arial Unicode MS" pitchFamily="34" charset="-128"/>
              </a:rPr>
              <a:t>trs</a:t>
            </a:r>
            <a:r>
              <a:rPr lang="en-US" sz="2000" dirty="0">
                <a:latin typeface="Arial Unicode MS" pitchFamily="34" charset="-128"/>
              </a:rPr>
              <a:t>=</a:t>
            </a:r>
            <a:r>
              <a:rPr lang="en-US" sz="2000" dirty="0" err="1">
                <a:latin typeface="Arial Unicode MS" pitchFamily="34" charset="-128"/>
              </a:rPr>
              <a:t>md.</a:t>
            </a:r>
            <a:r>
              <a:rPr lang="en-US" sz="2000" b="1" dirty="0" err="1">
                <a:latin typeface="Arial Unicode MS" pitchFamily="34" charset="-128"/>
              </a:rPr>
              <a:t>getTables</a:t>
            </a:r>
            <a:r>
              <a:rPr lang="en-US" sz="2000" dirty="0">
                <a:latin typeface="Arial Unicode MS" pitchFamily="34" charset="-128"/>
              </a:rPr>
              <a:t>(</a:t>
            </a:r>
            <a:r>
              <a:rPr lang="en-US" sz="2000" dirty="0" err="1">
                <a:latin typeface="Arial Unicode MS" pitchFamily="34" charset="-128"/>
              </a:rPr>
              <a:t>null,null,null,null</a:t>
            </a:r>
            <a:r>
              <a:rPr lang="en-US" sz="2000" dirty="0">
                <a:latin typeface="Arial Unicode MS" pitchFamily="34" charset="-128"/>
              </a:rPr>
              <a:t>);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get all tables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String  </a:t>
            </a:r>
            <a:r>
              <a:rPr lang="en-US" sz="2000" dirty="0" err="1">
                <a:latin typeface="Arial Unicode MS" pitchFamily="34" charset="-128"/>
              </a:rPr>
              <a:t>tableName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While(</a:t>
            </a:r>
            <a:r>
              <a:rPr lang="en-US" sz="2000" b="1" dirty="0" err="1">
                <a:solidFill>
                  <a:srgbClr val="7030A0"/>
                </a:solidFill>
                <a:latin typeface="Arial Unicode MS" pitchFamily="34" charset="-128"/>
              </a:rPr>
              <a:t>trs</a:t>
            </a:r>
            <a:r>
              <a:rPr lang="en-US" sz="2000" dirty="0" err="1">
                <a:latin typeface="Arial Unicode MS" pitchFamily="34" charset="-128"/>
              </a:rPr>
              <a:t>.next</a:t>
            </a:r>
            <a:r>
              <a:rPr lang="en-US" sz="2000" dirty="0">
                <a:latin typeface="Arial Unicode MS" pitchFamily="34" charset="-128"/>
              </a:rPr>
              <a:t>()) {        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for each table, do …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</a:rPr>
              <a:t>tableName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</a:rPr>
              <a:t>= </a:t>
            </a:r>
            <a:r>
              <a:rPr lang="en-US" sz="2000" b="1" dirty="0" err="1">
                <a:solidFill>
                  <a:srgbClr val="7030A0"/>
                </a:solidFill>
                <a:latin typeface="Arial Unicode MS" pitchFamily="34" charset="-128"/>
              </a:rPr>
              <a:t>trs</a:t>
            </a:r>
            <a:r>
              <a:rPr lang="en-US" sz="2000" dirty="0" err="1">
                <a:latin typeface="Arial Unicode MS" pitchFamily="34" charset="-128"/>
              </a:rPr>
              <a:t>.getString</a:t>
            </a:r>
            <a:r>
              <a:rPr lang="en-US" sz="2000" dirty="0">
                <a:latin typeface="Arial Unicode MS" pitchFamily="34" charset="-128"/>
              </a:rPr>
              <a:t>(“TABLE_NAME”);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get </a:t>
            </a:r>
            <a:r>
              <a:rPr lang="en-US" sz="1800" dirty="0">
                <a:solidFill>
                  <a:srgbClr val="2042EE"/>
                </a:solidFill>
                <a:latin typeface="Arial Unicode MS" pitchFamily="34" charset="-128"/>
              </a:rPr>
              <a:t>TABLE_NAME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 field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</a:t>
            </a:r>
            <a:r>
              <a:rPr lang="en-US" sz="2000" dirty="0" err="1">
                <a:latin typeface="Arial Unicode MS" pitchFamily="34" charset="-128"/>
              </a:rPr>
              <a:t>System.out.println</a:t>
            </a:r>
            <a:r>
              <a:rPr lang="en-US" sz="2000" dirty="0">
                <a:latin typeface="Arial Unicode MS" pitchFamily="34" charset="-128"/>
              </a:rPr>
              <a:t>(“Table: “ + </a:t>
            </a:r>
            <a:r>
              <a:rPr lang="en-US" sz="2000" dirty="0" err="1">
                <a:latin typeface="Arial Unicode MS" pitchFamily="34" charset="-128"/>
              </a:rPr>
              <a:t>tableName</a:t>
            </a:r>
            <a:r>
              <a:rPr lang="en-US" sz="2000" dirty="0">
                <a:latin typeface="Arial Unicode MS" pitchFamily="34" charset="-128"/>
              </a:rPr>
              <a:t>);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ResultSet </a:t>
            </a:r>
            <a:r>
              <a:rPr lang="en-US" sz="2000" b="1" dirty="0" err="1">
                <a:solidFill>
                  <a:srgbClr val="996600"/>
                </a:solidFill>
                <a:latin typeface="Arial Unicode MS" pitchFamily="34" charset="-128"/>
              </a:rPr>
              <a:t>crs</a:t>
            </a:r>
            <a:r>
              <a:rPr lang="en-US" sz="2000" dirty="0">
                <a:latin typeface="Arial Unicode MS" pitchFamily="34" charset="-128"/>
              </a:rPr>
              <a:t> = </a:t>
            </a:r>
            <a:r>
              <a:rPr lang="en-US" sz="2000" dirty="0" err="1">
                <a:latin typeface="Arial Unicode MS" pitchFamily="34" charset="-128"/>
              </a:rPr>
              <a:t>md.</a:t>
            </a:r>
            <a:r>
              <a:rPr lang="en-US" sz="2000" b="1" dirty="0" err="1">
                <a:latin typeface="Arial Unicode MS" pitchFamily="34" charset="-128"/>
              </a:rPr>
              <a:t>getColumns</a:t>
            </a:r>
            <a:r>
              <a:rPr lang="en-US" sz="2000" dirty="0">
                <a:latin typeface="Arial Unicode MS" pitchFamily="34" charset="-128"/>
              </a:rPr>
              <a:t>(</a:t>
            </a:r>
            <a:r>
              <a:rPr lang="en-US" sz="2000" dirty="0" err="1">
                <a:latin typeface="Arial Unicode MS" pitchFamily="34" charset="-128"/>
              </a:rPr>
              <a:t>null,null,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</a:rPr>
              <a:t>tableName</a:t>
            </a:r>
            <a:r>
              <a:rPr lang="en-US" sz="2000" dirty="0" err="1">
                <a:latin typeface="Arial Unicode MS" pitchFamily="34" charset="-128"/>
              </a:rPr>
              <a:t>,null</a:t>
            </a:r>
            <a:r>
              <a:rPr lang="en-US" sz="2000" dirty="0">
                <a:latin typeface="Arial Unicode MS" pitchFamily="34" charset="-128"/>
              </a:rPr>
              <a:t>);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                                                          </a:t>
            </a:r>
            <a:r>
              <a:rPr lang="en-US" sz="2000" dirty="0">
                <a:solidFill>
                  <a:srgbClr val="2042EE"/>
                </a:solidFill>
                <a:latin typeface="Arial Unicode MS" pitchFamily="34" charset="-128"/>
              </a:rPr>
              <a:t>// get all attributes of </a:t>
            </a:r>
            <a:r>
              <a:rPr lang="en-US" sz="2000" dirty="0" err="1">
                <a:solidFill>
                  <a:srgbClr val="2042EE"/>
                </a:solidFill>
                <a:latin typeface="Arial Unicode MS" pitchFamily="34" charset="-128"/>
              </a:rPr>
              <a:t>tableName</a:t>
            </a:r>
            <a:endParaRPr lang="en-US" sz="2000" dirty="0">
              <a:solidFill>
                <a:srgbClr val="2042EE"/>
              </a:solidFill>
              <a:latin typeface="Arial Unicode MS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while (</a:t>
            </a:r>
            <a:r>
              <a:rPr lang="en-US" sz="2000" b="1" dirty="0" err="1">
                <a:solidFill>
                  <a:srgbClr val="996600"/>
                </a:solidFill>
                <a:latin typeface="Arial Unicode MS" pitchFamily="34" charset="-128"/>
              </a:rPr>
              <a:t>crs</a:t>
            </a:r>
            <a:r>
              <a:rPr lang="en-US" sz="2000" dirty="0" err="1">
                <a:latin typeface="Arial Unicode MS" pitchFamily="34" charset="-128"/>
              </a:rPr>
              <a:t>.next</a:t>
            </a:r>
            <a:r>
              <a:rPr lang="en-US" sz="2000" dirty="0">
                <a:latin typeface="Arial Unicode MS" pitchFamily="34" charset="-128"/>
              </a:rPr>
              <a:t>()) {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    </a:t>
            </a:r>
            <a:r>
              <a:rPr lang="en-US" sz="2000" dirty="0" err="1">
                <a:latin typeface="Arial Unicode MS" pitchFamily="34" charset="-128"/>
              </a:rPr>
              <a:t>System.out.println</a:t>
            </a:r>
            <a:r>
              <a:rPr lang="en-US" sz="2000" dirty="0">
                <a:latin typeface="Arial Unicode MS" pitchFamily="34" charset="-128"/>
              </a:rPr>
              <a:t>(</a:t>
            </a:r>
            <a:r>
              <a:rPr lang="en-US" sz="2000" b="1" dirty="0" err="1">
                <a:solidFill>
                  <a:srgbClr val="996600"/>
                </a:solidFill>
                <a:latin typeface="Arial Unicode MS" pitchFamily="34" charset="-128"/>
              </a:rPr>
              <a:t>crs</a:t>
            </a:r>
            <a:r>
              <a:rPr lang="en-US" sz="2000" dirty="0" err="1">
                <a:latin typeface="Arial Unicode MS" pitchFamily="34" charset="-128"/>
              </a:rPr>
              <a:t>.getString</a:t>
            </a:r>
            <a:r>
              <a:rPr lang="en-US" sz="2000" dirty="0">
                <a:latin typeface="Arial Unicode MS" pitchFamily="34" charset="-128"/>
              </a:rPr>
              <a:t>(“COLUMN_NAME”) + “, “);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    }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>
                <a:latin typeface="Arial Unicode MS" pitchFamily="34" charset="-128"/>
              </a:rPr>
              <a:t>}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>
              <a:latin typeface="Arial Unicode MS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4809065"/>
            <a:ext cx="5029201" cy="1801489"/>
            <a:chOff x="533400" y="4809065"/>
            <a:chExt cx="5029201" cy="1801489"/>
          </a:xfrm>
        </p:grpSpPr>
        <p:sp>
          <p:nvSpPr>
            <p:cNvPr id="50191" name="TextBox 11"/>
            <p:cNvSpPr txBox="1">
              <a:spLocks noChangeArrowheads="1"/>
            </p:cNvSpPr>
            <p:nvPr/>
          </p:nvSpPr>
          <p:spPr bwMode="auto">
            <a:xfrm>
              <a:off x="2907396" y="4809065"/>
              <a:ext cx="5857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err="1">
                  <a:solidFill>
                    <a:srgbClr val="7030A0"/>
                  </a:solidFill>
                  <a:latin typeface="Calibri" pitchFamily="34" charset="0"/>
                </a:rPr>
                <a:t>trs</a:t>
              </a:r>
              <a:endParaRPr lang="en-US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33400" y="4934154"/>
              <a:ext cx="4432301" cy="1676400"/>
              <a:chOff x="215899" y="4876800"/>
              <a:chExt cx="4432301" cy="1676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3124200" y="6324600"/>
                <a:ext cx="15240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latin typeface="Calibri" pitchFamily="34" charset="0"/>
                  </a:rPr>
                  <a:t>Table5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124200" y="6096000"/>
                <a:ext cx="15240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latin typeface="Calibri" pitchFamily="34" charset="0"/>
                  </a:rPr>
                  <a:t>Table4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124200" y="5867400"/>
                <a:ext cx="15240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latin typeface="Calibri" pitchFamily="34" charset="0"/>
                  </a:rPr>
                  <a:t>Table3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124200" y="5638800"/>
                <a:ext cx="15240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2042EE"/>
                    </a:solidFill>
                    <a:latin typeface="Calibri" pitchFamily="34" charset="0"/>
                  </a:rPr>
                  <a:t>Sailors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124200" y="5410200"/>
                <a:ext cx="15240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latin typeface="Calibri" pitchFamily="34" charset="0"/>
                  </a:rPr>
                  <a:t>Table2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124200" y="5181600"/>
                <a:ext cx="15240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latin typeface="Calibri" pitchFamily="34" charset="0"/>
                  </a:rPr>
                  <a:t>Table1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124200" y="4876800"/>
                <a:ext cx="15240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</a:rPr>
                  <a:t>TABLE_NAME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 bwMode="auto">
              <a:xfrm rot="5400000">
                <a:off x="2936875" y="5676900"/>
                <a:ext cx="149225" cy="231775"/>
              </a:xfrm>
              <a:prstGeom prst="triangl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15899" y="5521854"/>
                <a:ext cx="2473326" cy="91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lang="en-US" sz="2400" dirty="0">
                    <a:solidFill>
                      <a:srgbClr val="00B050"/>
                    </a:solidFill>
                  </a:rPr>
                  <a:t>Print the columns of each table in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con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4965701" y="6379777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965701" y="6151177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965701" y="5922577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965701" y="5693977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65701" y="5465377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965701" y="5236777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965701" y="4931977"/>
              <a:ext cx="5969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>
                  <a:latin typeface="Calibri" pitchFamily="34" charset="0"/>
                </a:rPr>
                <a:t>…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5396" y="4955926"/>
            <a:ext cx="2655204" cy="1374526"/>
            <a:chOff x="5955396" y="4955926"/>
            <a:chExt cx="2655204" cy="1374526"/>
          </a:xfrm>
        </p:grpSpPr>
        <p:grpSp>
          <p:nvGrpSpPr>
            <p:cNvPr id="5" name="Group 4"/>
            <p:cNvGrpSpPr/>
            <p:nvPr/>
          </p:nvGrpSpPr>
          <p:grpSpPr>
            <a:xfrm>
              <a:off x="5955396" y="4955926"/>
              <a:ext cx="2109787" cy="1371600"/>
              <a:chOff x="5586413" y="4724400"/>
              <a:chExt cx="2109787" cy="13716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6096000" y="5867400"/>
                <a:ext cx="16002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2042EE"/>
                    </a:solidFill>
                    <a:latin typeface="Calibri" pitchFamily="34" charset="0"/>
                  </a:rPr>
                  <a:t>age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096000" y="5638800"/>
                <a:ext cx="16002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2042EE"/>
                    </a:solidFill>
                    <a:latin typeface="Calibri" pitchFamily="34" charset="0"/>
                  </a:rPr>
                  <a:t>rating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096000" y="5410200"/>
                <a:ext cx="16002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 err="1">
                    <a:solidFill>
                      <a:srgbClr val="2042EE"/>
                    </a:solidFill>
                    <a:latin typeface="Calibri" pitchFamily="34" charset="0"/>
                  </a:rPr>
                  <a:t>sname</a:t>
                </a:r>
                <a:endParaRPr lang="en-US" sz="2000" dirty="0">
                  <a:solidFill>
                    <a:srgbClr val="2042EE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6096000" y="5181600"/>
                <a:ext cx="1600200" cy="2286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dirty="0" err="1">
                    <a:solidFill>
                      <a:srgbClr val="2042EE"/>
                    </a:solidFill>
                    <a:latin typeface="Calibri" pitchFamily="34" charset="0"/>
                  </a:rPr>
                  <a:t>sid</a:t>
                </a:r>
                <a:endParaRPr lang="en-US" sz="2000" dirty="0">
                  <a:solidFill>
                    <a:srgbClr val="2042EE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096000" y="4876800"/>
                <a:ext cx="16002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alibri" pitchFamily="34" charset="0"/>
                  </a:rPr>
                  <a:t>COLUMN_NAME</a:t>
                </a:r>
              </a:p>
            </p:txBody>
          </p:sp>
          <p:sp>
            <p:nvSpPr>
              <p:cNvPr id="50198" name="TextBox 20"/>
              <p:cNvSpPr txBox="1">
                <a:spLocks noChangeArrowheads="1"/>
              </p:cNvSpPr>
              <p:nvPr/>
            </p:nvSpPr>
            <p:spPr bwMode="auto">
              <a:xfrm>
                <a:off x="5586413" y="4724400"/>
                <a:ext cx="58578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 err="1">
                    <a:solidFill>
                      <a:srgbClr val="996600"/>
                    </a:solidFill>
                    <a:latin typeface="Calibri" pitchFamily="34" charset="0"/>
                  </a:rPr>
                  <a:t>crs</a:t>
                </a:r>
                <a:endParaRPr lang="en-US" b="1" dirty="0">
                  <a:solidFill>
                    <a:srgbClr val="99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 bwMode="auto">
              <a:xfrm rot="5400000">
                <a:off x="5908675" y="5445125"/>
                <a:ext cx="149225" cy="231775"/>
              </a:xfrm>
              <a:prstGeom prst="triangle">
                <a:avLst/>
              </a:prstGeom>
              <a:solidFill>
                <a:srgbClr val="9A7676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8013700" y="6096000"/>
              <a:ext cx="596900" cy="234452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8013700" y="5867400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013700" y="5638800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>
                  <a:latin typeface="Calibri" pitchFamily="34" charset="0"/>
                </a:rPr>
                <a:t>…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013700" y="5410200"/>
              <a:ext cx="596900" cy="2286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013700" y="5105400"/>
              <a:ext cx="5969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>
                  <a:latin typeface="Calibri" pitchFamily="34" charset="0"/>
                </a:rPr>
                <a:t>…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67997B-0F59-4F00-87F8-97B7577A8132}"/>
              </a:ext>
            </a:extLst>
          </p:cNvPr>
          <p:cNvSpPr txBox="1"/>
          <p:nvPr/>
        </p:nvSpPr>
        <p:spPr>
          <a:xfrm>
            <a:off x="7049069" y="509527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(Using MySQL)</a:t>
            </a:r>
          </a:p>
        </p:txBody>
      </p:sp>
    </p:spTree>
    <p:extLst>
      <p:ext uri="{BB962C8B-B14F-4D97-AF65-F5344CB8AC3E}">
        <p14:creationId xmlns:p14="http://schemas.microsoft.com/office/powerpoint/2010/main" val="34053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FFADAE-8F51-45C3-BD03-9EA6A01B8538}"/>
              </a:ext>
            </a:extLst>
          </p:cNvPr>
          <p:cNvSpPr/>
          <p:nvPr/>
        </p:nvSpPr>
        <p:spPr>
          <a:xfrm>
            <a:off x="381001" y="5251962"/>
            <a:ext cx="8134349" cy="1343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770E-52F7-4FE3-9553-096C536C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34" y="143908"/>
            <a:ext cx="8537949" cy="675170"/>
          </a:xfrm>
        </p:spPr>
        <p:txBody>
          <a:bodyPr>
            <a:noAutofit/>
          </a:bodyPr>
          <a:lstStyle/>
          <a:p>
            <a:r>
              <a:rPr lang="en-US" sz="4400" b="1" dirty="0"/>
              <a:t>SUMARY -  SQL in Application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8C1E66-9D67-410C-964B-878171F9C886}"/>
              </a:ext>
            </a:extLst>
          </p:cNvPr>
          <p:cNvSpPr txBox="1"/>
          <p:nvPr/>
        </p:nvSpPr>
        <p:spPr>
          <a:xfrm>
            <a:off x="7298364" y="598754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DBMS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13DFC3-9C36-4A50-9121-C3C172D1C487}"/>
              </a:ext>
            </a:extLst>
          </p:cNvPr>
          <p:cNvGrpSpPr/>
          <p:nvPr/>
        </p:nvGrpSpPr>
        <p:grpSpPr>
          <a:xfrm>
            <a:off x="373896" y="941162"/>
            <a:ext cx="6658281" cy="5529890"/>
            <a:chOff x="373896" y="941162"/>
            <a:chExt cx="6658281" cy="55298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D401ED-6A7B-45E4-B9A5-E823A852D917}"/>
                </a:ext>
              </a:extLst>
            </p:cNvPr>
            <p:cNvGrpSpPr/>
            <p:nvPr/>
          </p:nvGrpSpPr>
          <p:grpSpPr>
            <a:xfrm>
              <a:off x="373896" y="941162"/>
              <a:ext cx="6658281" cy="5529890"/>
              <a:chOff x="373896" y="941162"/>
              <a:chExt cx="6658281" cy="5529890"/>
            </a:xfrm>
          </p:grpSpPr>
          <p:sp>
            <p:nvSpPr>
              <p:cNvPr id="14" name="Flowchart: Card 13">
                <a:extLst>
                  <a:ext uri="{FF2B5EF4-FFF2-40B4-BE49-F238E27FC236}">
                    <a16:creationId xmlns:a16="http://schemas.microsoft.com/office/drawing/2014/main" id="{10777CFA-F6D9-47FF-8184-2CD4AE62D5FE}"/>
                  </a:ext>
                </a:extLst>
              </p:cNvPr>
              <p:cNvSpPr/>
              <p:nvPr/>
            </p:nvSpPr>
            <p:spPr>
              <a:xfrm>
                <a:off x="385357" y="1814173"/>
                <a:ext cx="3166454" cy="1537252"/>
              </a:xfrm>
              <a:prstGeom prst="flowChartPunchedCar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87828D1-16C4-43EB-8A25-B423C1E5B1AE}"/>
                  </a:ext>
                </a:extLst>
              </p:cNvPr>
              <p:cNvSpPr/>
              <p:nvPr/>
            </p:nvSpPr>
            <p:spPr>
              <a:xfrm>
                <a:off x="482585" y="5439835"/>
                <a:ext cx="6549592" cy="103121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marL="0" marR="0" lvl="0" indent="0" algn="r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JDBC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4D16F7-5CDD-4A5F-A358-0B264168ADD4}"/>
                  </a:ext>
                </a:extLst>
              </p:cNvPr>
              <p:cNvSpPr txBox="1"/>
              <p:nvPr/>
            </p:nvSpPr>
            <p:spPr>
              <a:xfrm flipH="1">
                <a:off x="2144768" y="1761165"/>
                <a:ext cx="1463698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Java program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 JDBC</a:t>
                </a:r>
              </a:p>
            </p:txBody>
          </p:sp>
          <p:sp>
            <p:nvSpPr>
              <p:cNvPr id="32" name="Flowchart: Terminator 31">
                <a:extLst>
                  <a:ext uri="{FF2B5EF4-FFF2-40B4-BE49-F238E27FC236}">
                    <a16:creationId xmlns:a16="http://schemas.microsoft.com/office/drawing/2014/main" id="{082D8147-C404-42CD-8D0F-C4EB43CA84EC}"/>
                  </a:ext>
                </a:extLst>
              </p:cNvPr>
              <p:cNvSpPr/>
              <p:nvPr/>
            </p:nvSpPr>
            <p:spPr>
              <a:xfrm>
                <a:off x="994789" y="2631722"/>
                <a:ext cx="1315685" cy="238089"/>
              </a:xfrm>
              <a:prstGeom prst="flowChartTerminator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Statement</a:t>
                </a:r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EF811468-A2F2-41BE-B5D0-FDE6A892EC61}"/>
                  </a:ext>
                </a:extLst>
              </p:cNvPr>
              <p:cNvSpPr/>
              <p:nvPr/>
            </p:nvSpPr>
            <p:spPr>
              <a:xfrm>
                <a:off x="510261" y="2262391"/>
                <a:ext cx="1634508" cy="306324"/>
              </a:xfrm>
              <a:prstGeom prst="flowChartTerminator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PreparedStatement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8DB2BC0-DE64-48E1-AFA0-90D277463B4C}"/>
                  </a:ext>
                </a:extLst>
              </p:cNvPr>
              <p:cNvCxnSpPr>
                <a:cxnSpLocks/>
                <a:endCxn id="33" idx="3"/>
              </p:cNvCxnSpPr>
              <p:nvPr/>
            </p:nvCxnSpPr>
            <p:spPr>
              <a:xfrm flipH="1" flipV="1">
                <a:off x="2144769" y="2415553"/>
                <a:ext cx="588274" cy="7953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CD1424A-EE3A-4052-8843-E61A03E1A1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19385" y="2632968"/>
                <a:ext cx="413657" cy="10160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3002A26-CFEB-4649-9A17-D6096A494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971" y="2495083"/>
                <a:ext cx="24144" cy="328886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F47E95E-7B8B-4BB6-861B-492FF8B009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569" y="2810990"/>
                <a:ext cx="2291" cy="2972953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90FAF4AE-8313-4762-BCF5-D9B915A74E85}"/>
                  </a:ext>
                </a:extLst>
              </p:cNvPr>
              <p:cNvSpPr/>
              <p:nvPr/>
            </p:nvSpPr>
            <p:spPr>
              <a:xfrm>
                <a:off x="1127173" y="5948229"/>
                <a:ext cx="783287" cy="307754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ResultSet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73728203-C934-48AB-8D97-0796986EA4DC}"/>
                  </a:ext>
                </a:extLst>
              </p:cNvPr>
              <p:cNvCxnSpPr>
                <a:cxnSpLocks/>
                <a:endCxn id="32" idx="2"/>
              </p:cNvCxnSpPr>
              <p:nvPr/>
            </p:nvCxnSpPr>
            <p:spPr>
              <a:xfrm flipV="1">
                <a:off x="1641446" y="2869811"/>
                <a:ext cx="11186" cy="3142672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4F03195-0B89-4142-9203-99B9B7460C44}"/>
                  </a:ext>
                </a:extLst>
              </p:cNvPr>
              <p:cNvSpPr txBox="1"/>
              <p:nvPr/>
            </p:nvSpPr>
            <p:spPr>
              <a:xfrm rot="16200000">
                <a:off x="-187957" y="4010855"/>
                <a:ext cx="1493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executeQuery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022833D-9935-46E0-8CE1-CB28B5BF35F3}"/>
                  </a:ext>
                </a:extLst>
              </p:cNvPr>
              <p:cNvSpPr txBox="1"/>
              <p:nvPr/>
            </p:nvSpPr>
            <p:spPr>
              <a:xfrm rot="16200000">
                <a:off x="285737" y="4199110"/>
                <a:ext cx="1493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executeQuery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Cloud Callout 63"/>
              <p:cNvSpPr/>
              <p:nvPr/>
            </p:nvSpPr>
            <p:spPr>
              <a:xfrm>
                <a:off x="1115177" y="941162"/>
                <a:ext cx="1590565" cy="792083"/>
              </a:xfrm>
              <a:prstGeom prst="cloudCallout">
                <a:avLst>
                  <a:gd name="adj1" fmla="val -21235"/>
                  <a:gd name="adj2" fmla="val 79453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Pure JAVA</a:t>
                </a:r>
              </a:p>
            </p:txBody>
          </p:sp>
        </p:grpSp>
        <p:sp>
          <p:nvSpPr>
            <p:cNvPr id="35" name="Flowchart: Document 34">
              <a:extLst>
                <a:ext uri="{FF2B5EF4-FFF2-40B4-BE49-F238E27FC236}">
                  <a16:creationId xmlns:a16="http://schemas.microsoft.com/office/drawing/2014/main" id="{159CF8D7-E5D6-4E07-B068-B4AF203E0711}"/>
                </a:ext>
              </a:extLst>
            </p:cNvPr>
            <p:cNvSpPr/>
            <p:nvPr/>
          </p:nvSpPr>
          <p:spPr>
            <a:xfrm>
              <a:off x="2741627" y="2406928"/>
              <a:ext cx="466059" cy="323571"/>
            </a:xfrm>
            <a:prstGeom prst="flowChartDocumen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SQL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D59713-4DB9-4432-9975-D1F24C5F161E}"/>
              </a:ext>
            </a:extLst>
          </p:cNvPr>
          <p:cNvGrpSpPr/>
          <p:nvPr/>
        </p:nvGrpSpPr>
        <p:grpSpPr>
          <a:xfrm>
            <a:off x="4912053" y="941162"/>
            <a:ext cx="2454965" cy="4889888"/>
            <a:chOff x="3797124" y="977512"/>
            <a:chExt cx="2454965" cy="4889888"/>
          </a:xfrm>
        </p:grpSpPr>
        <p:sp>
          <p:nvSpPr>
            <p:cNvPr id="22" name="Flowchart: Card 21">
              <a:extLst>
                <a:ext uri="{FF2B5EF4-FFF2-40B4-BE49-F238E27FC236}">
                  <a16:creationId xmlns:a16="http://schemas.microsoft.com/office/drawing/2014/main" id="{AD1774B3-1993-4D72-9672-B678233B40D1}"/>
                </a:ext>
              </a:extLst>
            </p:cNvPr>
            <p:cNvSpPr/>
            <p:nvPr/>
          </p:nvSpPr>
          <p:spPr>
            <a:xfrm>
              <a:off x="3797124" y="1814173"/>
              <a:ext cx="2401956" cy="1537252"/>
            </a:xfrm>
            <a:prstGeom prst="flowChartPunchedCar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lowchart: Document 22">
              <a:extLst>
                <a:ext uri="{FF2B5EF4-FFF2-40B4-BE49-F238E27FC236}">
                  <a16:creationId xmlns:a16="http://schemas.microsoft.com/office/drawing/2014/main" id="{596E330C-A701-4A2A-88D4-407DC4E28CB6}"/>
                </a:ext>
              </a:extLst>
            </p:cNvPr>
            <p:cNvSpPr/>
            <p:nvPr/>
          </p:nvSpPr>
          <p:spPr>
            <a:xfrm>
              <a:off x="4078769" y="2276475"/>
              <a:ext cx="1232453" cy="612648"/>
            </a:xfrm>
            <a:prstGeom prst="flowChartDocumen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SQLJ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C97F63-9116-45B6-883C-DAFDD0597E2F}"/>
                </a:ext>
              </a:extLst>
            </p:cNvPr>
            <p:cNvSpPr txBox="1"/>
            <p:nvPr/>
          </p:nvSpPr>
          <p:spPr>
            <a:xfrm flipH="1">
              <a:off x="4788391" y="1761165"/>
              <a:ext cx="1463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Java program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C0200D-6656-4928-9167-02389A2216ED}"/>
                </a:ext>
              </a:extLst>
            </p:cNvPr>
            <p:cNvSpPr txBox="1"/>
            <p:nvPr/>
          </p:nvSpPr>
          <p:spPr>
            <a:xfrm flipH="1">
              <a:off x="4135319" y="2863992"/>
              <a:ext cx="928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Iterator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BB924A-D468-417E-8439-F7D1C5F65A48}"/>
                </a:ext>
              </a:extLst>
            </p:cNvPr>
            <p:cNvSpPr txBox="1"/>
            <p:nvPr/>
          </p:nvSpPr>
          <p:spPr>
            <a:xfrm>
              <a:off x="5246657" y="3913007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#SQL</a:t>
              </a:r>
            </a:p>
          </p:txBody>
        </p:sp>
        <p:sp>
          <p:nvSpPr>
            <p:cNvPr id="62" name="Cloud Callout 61"/>
            <p:cNvSpPr/>
            <p:nvPr/>
          </p:nvSpPr>
          <p:spPr>
            <a:xfrm>
              <a:off x="4100336" y="977512"/>
              <a:ext cx="1590565" cy="792083"/>
            </a:xfrm>
            <a:prstGeom prst="cloudCallout">
              <a:avLst>
                <a:gd name="adj1" fmla="val -21235"/>
                <a:gd name="adj2" fmla="val 79453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Need preprocessor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3F44023-6BEB-4EBD-982C-CF459DF9A581}"/>
                </a:ext>
              </a:extLst>
            </p:cNvPr>
            <p:cNvCxnSpPr>
              <a:cxnSpLocks/>
            </p:cNvCxnSpPr>
            <p:nvPr/>
          </p:nvCxnSpPr>
          <p:spPr>
            <a:xfrm>
              <a:off x="5172691" y="2682038"/>
              <a:ext cx="88404" cy="3185362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50F712-9A4E-4693-B3F4-E485BBFF26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3992" y="3179792"/>
              <a:ext cx="293538" cy="261866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B305D-AE7E-486B-B7DB-084505105DD7}"/>
              </a:ext>
            </a:extLst>
          </p:cNvPr>
          <p:cNvGrpSpPr/>
          <p:nvPr/>
        </p:nvGrpSpPr>
        <p:grpSpPr>
          <a:xfrm>
            <a:off x="1977812" y="2914613"/>
            <a:ext cx="2417690" cy="3365322"/>
            <a:chOff x="1443995" y="2960550"/>
            <a:chExt cx="2417690" cy="3365322"/>
          </a:xfrm>
        </p:grpSpPr>
        <p:sp>
          <p:nvSpPr>
            <p:cNvPr id="52" name="Flowchart: Document 51">
              <a:extLst>
                <a:ext uri="{FF2B5EF4-FFF2-40B4-BE49-F238E27FC236}">
                  <a16:creationId xmlns:a16="http://schemas.microsoft.com/office/drawing/2014/main" id="{47A28D61-AAE0-4B75-A665-1A984691C772}"/>
                </a:ext>
              </a:extLst>
            </p:cNvPr>
            <p:cNvSpPr/>
            <p:nvPr/>
          </p:nvSpPr>
          <p:spPr>
            <a:xfrm>
              <a:off x="2066017" y="5654501"/>
              <a:ext cx="1795668" cy="671371"/>
            </a:xfrm>
            <a:prstGeom prst="flowChartDocumen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SQL/PSM</a:t>
              </a:r>
            </a:p>
            <a:p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Procedure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446FDE-6516-4B14-99DD-A92EEEA524B5}"/>
                </a:ext>
              </a:extLst>
            </p:cNvPr>
            <p:cNvGrpSpPr/>
            <p:nvPr/>
          </p:nvGrpSpPr>
          <p:grpSpPr>
            <a:xfrm>
              <a:off x="1443995" y="2960550"/>
              <a:ext cx="1686687" cy="3305760"/>
              <a:chOff x="1443995" y="2960550"/>
              <a:chExt cx="1686687" cy="3305760"/>
            </a:xfrm>
          </p:grpSpPr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816F5E31-E6A0-4A96-89A7-69FA7E2AFD72}"/>
                  </a:ext>
                </a:extLst>
              </p:cNvPr>
              <p:cNvSpPr/>
              <p:nvPr/>
            </p:nvSpPr>
            <p:spPr>
              <a:xfrm>
                <a:off x="1443995" y="2960550"/>
                <a:ext cx="1510459" cy="307754"/>
              </a:xfrm>
              <a:prstGeom prst="flowChartTerminator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CallableStatement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A3ED771-6538-4D76-93D0-115A144F2C81}"/>
                  </a:ext>
                </a:extLst>
              </p:cNvPr>
              <p:cNvSpPr txBox="1"/>
              <p:nvPr/>
            </p:nvSpPr>
            <p:spPr>
              <a:xfrm>
                <a:off x="2606179" y="3916293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Call</a:t>
                </a:r>
              </a:p>
            </p:txBody>
          </p:sp>
          <p:sp>
            <p:nvSpPr>
              <p:cNvPr id="55" name="Flowchart: Terminator 54">
                <a:extLst>
                  <a:ext uri="{FF2B5EF4-FFF2-40B4-BE49-F238E27FC236}">
                    <a16:creationId xmlns:a16="http://schemas.microsoft.com/office/drawing/2014/main" id="{9A7D2165-92C6-44E0-9297-A7C0BB688C0D}"/>
                  </a:ext>
                </a:extLst>
              </p:cNvPr>
              <p:cNvSpPr/>
              <p:nvPr/>
            </p:nvSpPr>
            <p:spPr>
              <a:xfrm>
                <a:off x="2111823" y="5958556"/>
                <a:ext cx="783287" cy="307754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ResultSet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00E4F1E-A844-4A93-836F-92B01C0256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80043" y="3254339"/>
                <a:ext cx="267071" cy="2693892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4986223-0410-4DE9-9228-61857C71B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3226" y="3242739"/>
                <a:ext cx="180692" cy="256530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6C6E7C-FEED-4D24-881C-B8E730A05734}"/>
              </a:ext>
            </a:extLst>
          </p:cNvPr>
          <p:cNvGrpSpPr/>
          <p:nvPr/>
        </p:nvGrpSpPr>
        <p:grpSpPr>
          <a:xfrm>
            <a:off x="3730461" y="2631722"/>
            <a:ext cx="1766861" cy="3007078"/>
            <a:chOff x="3359614" y="2623277"/>
            <a:chExt cx="1039750" cy="300707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79A4AC-78FE-4C41-AB5D-4AE85681D785}"/>
                </a:ext>
              </a:extLst>
            </p:cNvPr>
            <p:cNvSpPr txBox="1"/>
            <p:nvPr/>
          </p:nvSpPr>
          <p:spPr>
            <a:xfrm>
              <a:off x="3496103" y="3970187"/>
              <a:ext cx="313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Call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BC0917-4930-4E50-93D7-98B160BBD215}"/>
                </a:ext>
              </a:extLst>
            </p:cNvPr>
            <p:cNvSpPr txBox="1"/>
            <p:nvPr/>
          </p:nvSpPr>
          <p:spPr>
            <a:xfrm>
              <a:off x="3460969" y="374917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#SQL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2D037B1-CEBC-4B1F-91F2-403861571A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9614" y="2623277"/>
              <a:ext cx="958214" cy="3007078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D004CA5-A8B9-4BFD-BFC8-525B89016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315" y="3099758"/>
              <a:ext cx="765049" cy="250036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8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924800" cy="54102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JDBC introduces a layer of abstraction (APIs) between application and DBMS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Cursor mechanism allows retrieval of one record at a time from the query result</a:t>
            </a:r>
          </a:p>
          <a:p>
            <a:pPr lvl="0">
              <a:lnSpc>
                <a:spcPts val="3600"/>
              </a:lnSpc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SQLJ: Static model, queries checked at compile-time.</a:t>
            </a:r>
          </a:p>
          <a:p>
            <a:pPr lvl="0">
              <a:lnSpc>
                <a:spcPts val="3600"/>
              </a:lnSpc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Stored procedures execute application logic directly at the server</a:t>
            </a:r>
          </a:p>
          <a:p>
            <a:pPr lvl="0">
              <a:lnSpc>
                <a:spcPts val="3600"/>
              </a:lnSpc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SQL/PSM is a standard for writing stored procedures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07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Driver 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38600"/>
            <a:ext cx="8305800" cy="27432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Two ways of loading a JDBC driver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marL="803275" lvl="1" indent="-346075">
              <a:buFont typeface="+mj-lt"/>
              <a:buAutoNum type="arabicPeriod"/>
              <a:defRPr/>
            </a:pPr>
            <a:r>
              <a:rPr lang="en-US" dirty="0">
                <a:latin typeface="Calibri" pitchFamily="34" charset="0"/>
              </a:rPr>
              <a:t>In the Java code: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   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Class.forName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(“oracle/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jdbc.driver.Oracledriver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”);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		      /* This method loads an instance of the driver class</a:t>
            </a:r>
          </a:p>
          <a:p>
            <a:pPr marL="803275" lvl="1" indent="-346075">
              <a:buFont typeface="+mj-lt"/>
              <a:buAutoNum type="arabicPeriod" startAt="2"/>
              <a:defRPr/>
            </a:pPr>
            <a:r>
              <a:rPr lang="en-US" dirty="0">
                <a:latin typeface="Calibri" pitchFamily="34" charset="0"/>
              </a:rPr>
              <a:t>Enter at command line when starting the Java application: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   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-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Djdbc.drivers</a:t>
            </a:r>
            <a:r>
              <a:rPr lang="en-US" dirty="0">
                <a:solidFill>
                  <a:srgbClr val="2042EE"/>
                </a:solidFill>
                <a:latin typeface="Calibri" pitchFamily="34" charset="0"/>
              </a:rPr>
              <a:t>=oracle/</a:t>
            </a:r>
            <a:r>
              <a:rPr lang="en-US" dirty="0" err="1">
                <a:solidFill>
                  <a:srgbClr val="2042EE"/>
                </a:solidFill>
                <a:latin typeface="Calibri" pitchFamily="34" charset="0"/>
              </a:rPr>
              <a:t>jdbc.driver</a:t>
            </a:r>
            <a:endParaRPr lang="en-US" dirty="0">
              <a:solidFill>
                <a:srgbClr val="2042EE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DriverManager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class</a:t>
            </a:r>
            <a:r>
              <a:rPr lang="en-US" sz="2800" kern="0" dirty="0">
                <a:latin typeface="Calibri" pitchFamily="34" charset="0"/>
                <a:cs typeface="+mn-cs"/>
              </a:rPr>
              <a:t>:</a:t>
            </a:r>
          </a:p>
          <a:p>
            <a:pPr marL="742950" lvl="1" indent="-285750" eaLnBrk="0" hangingPunct="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</a:rPr>
              <a:t>Maintains a list of currently loaded drivers</a:t>
            </a:r>
          </a:p>
          <a:p>
            <a:pPr marL="742950" lvl="1" indent="-285750" eaLnBrk="0" hangingPunct="0">
              <a:lnSpc>
                <a:spcPts val="27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</a:rPr>
              <a:t>Has methods to enable dynamic addition and deletion of drivers</a:t>
            </a:r>
          </a:p>
        </p:txBody>
      </p:sp>
      <p:grpSp>
        <p:nvGrpSpPr>
          <p:cNvPr id="28677" name="Group 17"/>
          <p:cNvGrpSpPr>
            <a:grpSpLocks/>
          </p:cNvGrpSpPr>
          <p:nvPr/>
        </p:nvGrpSpPr>
        <p:grpSpPr bwMode="auto">
          <a:xfrm>
            <a:off x="6248400" y="1524000"/>
            <a:ext cx="2057400" cy="3048000"/>
            <a:chOff x="5638800" y="1828800"/>
            <a:chExt cx="2895600" cy="4419600"/>
          </a:xfrm>
        </p:grpSpPr>
        <p:sp>
          <p:nvSpPr>
            <p:cNvPr id="28678" name="Rectangle 10"/>
            <p:cNvSpPr>
              <a:spLocks noChangeArrowheads="1"/>
            </p:cNvSpPr>
            <p:nvPr/>
          </p:nvSpPr>
          <p:spPr bwMode="auto">
            <a:xfrm>
              <a:off x="5638800" y="2590800"/>
              <a:ext cx="2895600" cy="2438400"/>
            </a:xfrm>
            <a:prstGeom prst="rect">
              <a:avLst/>
            </a:prstGeom>
            <a:solidFill>
              <a:srgbClr val="89E0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324718" y="1828800"/>
              <a:ext cx="1523765" cy="609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600" dirty="0">
                  <a:solidFill>
                    <a:srgbClr val="111111"/>
                  </a:solidFill>
                  <a:latin typeface="Calibri" pitchFamily="34" charset="0"/>
                  <a:cs typeface="+mn-cs"/>
                </a:rPr>
                <a:t>Java </a:t>
              </a:r>
              <a:r>
                <a:rPr lang="en-US" sz="1400" dirty="0">
                  <a:solidFill>
                    <a:srgbClr val="111111"/>
                  </a:solidFill>
                  <a:latin typeface="Calibri" pitchFamily="34" charset="0"/>
                  <a:cs typeface="+mn-cs"/>
                </a:rPr>
                <a:t>Application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324718" y="2438798"/>
              <a:ext cx="1523765" cy="30384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  <a:cs typeface="+mn-cs"/>
                </a:rPr>
                <a:t>JDBC API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324718" y="3124756"/>
              <a:ext cx="1523765" cy="609996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ts val="1300"/>
                </a:lnSpc>
                <a:defRPr/>
              </a:pPr>
              <a:r>
                <a:rPr lang="en-US" sz="1400" dirty="0">
                  <a:solidFill>
                    <a:srgbClr val="111111"/>
                  </a:solidFill>
                  <a:latin typeface="Calibri" pitchFamily="34" charset="0"/>
                  <a:cs typeface="+mn-cs"/>
                </a:rPr>
                <a:t>JDBC Driver Manager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162565" y="4190524"/>
              <a:ext cx="1219906" cy="60999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600" dirty="0">
                  <a:solidFill>
                    <a:srgbClr val="111111"/>
                  </a:solidFill>
                  <a:latin typeface="Calibri" pitchFamily="34" charset="0"/>
                  <a:cs typeface="+mn-cs"/>
                </a:rPr>
                <a:t> JDBC Driver 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790730" y="4190524"/>
              <a:ext cx="1219906" cy="60999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ts val="1400"/>
                </a:lnSpc>
                <a:defRPr/>
              </a:pPr>
              <a:r>
                <a:rPr lang="en-US" sz="1600" dirty="0">
                  <a:solidFill>
                    <a:srgbClr val="111111"/>
                  </a:solidFill>
                  <a:latin typeface="Calibri" pitchFamily="34" charset="0"/>
                  <a:cs typeface="+mn-cs"/>
                </a:rPr>
                <a:t>JDBC Driver 1</a:t>
              </a:r>
            </a:p>
          </p:txBody>
        </p:sp>
        <p:sp>
          <p:nvSpPr>
            <p:cNvPr id="12" name="Flowchart: Magnetic Disk 11"/>
            <p:cNvSpPr/>
            <p:nvPr/>
          </p:nvSpPr>
          <p:spPr bwMode="auto">
            <a:xfrm>
              <a:off x="5866694" y="5182633"/>
              <a:ext cx="1143941" cy="1065767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600" dirty="0">
                  <a:latin typeface="Calibri" pitchFamily="34" charset="0"/>
                  <a:cs typeface="+mn-cs"/>
                </a:rPr>
                <a:t>DBMS1</a:t>
              </a: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>
              <a:off x="7238530" y="5182633"/>
              <a:ext cx="1143941" cy="1065767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600" dirty="0">
                  <a:latin typeface="Calibri" pitchFamily="34" charset="0"/>
                  <a:cs typeface="+mn-cs"/>
                </a:rPr>
                <a:t>DBMS2</a:t>
              </a:r>
            </a:p>
          </p:txBody>
        </p:sp>
        <p:sp>
          <p:nvSpPr>
            <p:cNvPr id="28686" name="Up-Down Arrow 26"/>
            <p:cNvSpPr>
              <a:spLocks noChangeArrowheads="1"/>
            </p:cNvSpPr>
            <p:nvPr/>
          </p:nvSpPr>
          <p:spPr bwMode="auto">
            <a:xfrm>
              <a:off x="7391400" y="3733800"/>
              <a:ext cx="228600" cy="4572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BD92DE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7" name="Up-Down Arrow 27"/>
            <p:cNvSpPr>
              <a:spLocks noChangeArrowheads="1"/>
            </p:cNvSpPr>
            <p:nvPr/>
          </p:nvSpPr>
          <p:spPr bwMode="auto">
            <a:xfrm>
              <a:off x="6553200" y="3733800"/>
              <a:ext cx="228600" cy="4572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BD92DE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8" name="Up-Down Arrow 28"/>
            <p:cNvSpPr>
              <a:spLocks noChangeArrowheads="1"/>
            </p:cNvSpPr>
            <p:nvPr/>
          </p:nvSpPr>
          <p:spPr bwMode="auto">
            <a:xfrm>
              <a:off x="7010400" y="27432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BD92DE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9" name="Up-Down Arrow 15"/>
            <p:cNvSpPr>
              <a:spLocks noChangeArrowheads="1"/>
            </p:cNvSpPr>
            <p:nvPr/>
          </p:nvSpPr>
          <p:spPr bwMode="auto">
            <a:xfrm>
              <a:off x="6324600" y="4800600"/>
              <a:ext cx="228600" cy="6096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90" name="Up-Down Arrow 16"/>
            <p:cNvSpPr>
              <a:spLocks noChangeArrowheads="1"/>
            </p:cNvSpPr>
            <p:nvPr/>
          </p:nvSpPr>
          <p:spPr bwMode="auto">
            <a:xfrm>
              <a:off x="7696200" y="4800600"/>
              <a:ext cx="228600" cy="6096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1026" name="Picture 2" descr="C:\Users\hkpuadmin\AppData\Local\Microsoft\Windows\Temporary Internet Files\Content.IE5\OD5SO6LJ\MC9000787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72400" y="1828800"/>
            <a:ext cx="990600" cy="17049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2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in JDBC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353" y="1295400"/>
            <a:ext cx="1608447" cy="24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402501"/>
            <a:ext cx="6705600" cy="27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We interact with a data source through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sessions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session is started through creation of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Connection object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Connections are specified through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URL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that uses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jdbc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protocol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jdbc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:&lt;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subprotocol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&gt;:&lt;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otherParameters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Each connection identifies a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logical session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with a data source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42E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42E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D021DA-7B8E-5662-12F6-A6B1AAA2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8089</TotalTime>
  <Words>5663</Words>
  <Application>Microsoft Office PowerPoint</Application>
  <PresentationFormat>On-screen Show (4:3)</PresentationFormat>
  <Paragraphs>1005</Paragraphs>
  <Slides>74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</vt:lpstr>
      <vt:lpstr>Arial Unicode MS</vt:lpstr>
      <vt:lpstr>Book Antiqua</vt:lpstr>
      <vt:lpstr>Bradley Hand ITC</vt:lpstr>
      <vt:lpstr>Calibri</vt:lpstr>
      <vt:lpstr>Calibri Light</vt:lpstr>
      <vt:lpstr>Comic Sans MS</vt:lpstr>
      <vt:lpstr>Lucida Handwriting</vt:lpstr>
      <vt:lpstr>Monotype Sorts</vt:lpstr>
      <vt:lpstr>Times New Roman</vt:lpstr>
      <vt:lpstr>Wingdings</vt:lpstr>
      <vt:lpstr>Office Theme</vt:lpstr>
      <vt:lpstr>1_Office Theme</vt:lpstr>
      <vt:lpstr>PowerPoint Presentation</vt:lpstr>
      <vt:lpstr>Outline</vt:lpstr>
      <vt:lpstr>Ad Hoc Query</vt:lpstr>
      <vt:lpstr>SQL in Application Code</vt:lpstr>
      <vt:lpstr>Relations</vt:lpstr>
      <vt:lpstr>JDBC:  API Approach</vt:lpstr>
      <vt:lpstr>JDBC Classes and Interfaces</vt:lpstr>
      <vt:lpstr>JDBC Driver Management</vt:lpstr>
      <vt:lpstr>Connections in JDBC</vt:lpstr>
      <vt:lpstr>Connections in JDBC</vt:lpstr>
      <vt:lpstr>A Transactions</vt:lpstr>
      <vt:lpstr>Four Isolation Levels</vt:lpstr>
      <vt:lpstr>Connection Class Interface (1)</vt:lpstr>
      <vt:lpstr>Connection Class Interface (1)</vt:lpstr>
      <vt:lpstr>Connection Class Interface (2)</vt:lpstr>
      <vt:lpstr>Executing SQL Statements</vt:lpstr>
      <vt:lpstr>PreparedStatement Object</vt:lpstr>
      <vt:lpstr>PreparedStatement Object</vt:lpstr>
      <vt:lpstr>PreparedStatement Object</vt:lpstr>
      <vt:lpstr>PreparedStatement Object</vt:lpstr>
      <vt:lpstr>ResultSet</vt:lpstr>
      <vt:lpstr>ResultSet Example</vt:lpstr>
      <vt:lpstr>Common ResultSet Methods (1)</vt:lpstr>
      <vt:lpstr>Common ResultSet Methods (1)</vt:lpstr>
      <vt:lpstr>Common ResultSet Methods (2)</vt:lpstr>
      <vt:lpstr>Matching Java and SQL Data Types</vt:lpstr>
      <vt:lpstr>Matching Java and SQL Data Types</vt:lpstr>
      <vt:lpstr>SQL Data Types</vt:lpstr>
      <vt:lpstr>Statement  Object – Another Way to                    Execute an SQL Statement</vt:lpstr>
      <vt:lpstr>Statement  Object – Another Way to                    Execute an SQL Statement</vt:lpstr>
      <vt:lpstr>Statement  Object – Another Way to                    Execute an SQL Statement</vt:lpstr>
      <vt:lpstr>Review:  Throwable Class</vt:lpstr>
      <vt:lpstr>Exception/Warning Class Hierarchy</vt:lpstr>
      <vt:lpstr>SQLException</vt:lpstr>
      <vt:lpstr>JDBC: Exceptions</vt:lpstr>
      <vt:lpstr>Catch the Exception</vt:lpstr>
      <vt:lpstr>JDBC: Warnings</vt:lpstr>
      <vt:lpstr>Warning &amp; Eception Example</vt:lpstr>
      <vt:lpstr>Another Example</vt:lpstr>
      <vt:lpstr>Another Example</vt:lpstr>
      <vt:lpstr>Executing SQL Statements</vt:lpstr>
      <vt:lpstr>Stored Procedures</vt:lpstr>
      <vt:lpstr>Stored Procedures:  Advantages</vt:lpstr>
      <vt:lpstr>SQL/PSM:  Persistent Stored Modules</vt:lpstr>
      <vt:lpstr>Parameters in SQL/PSM</vt:lpstr>
      <vt:lpstr>Main SQL/PSM Constructs</vt:lpstr>
      <vt:lpstr>SQL/PSM – Function Example</vt:lpstr>
      <vt:lpstr>SQL/PSM: Procedure Examples</vt:lpstr>
      <vt:lpstr>SQL/PSM: Returning Result Set</vt:lpstr>
      <vt:lpstr>Preparation for Calling Stored Procedure</vt:lpstr>
      <vt:lpstr>Returning Multiple Result Sets</vt:lpstr>
      <vt:lpstr>Processing Multiple Result Sets</vt:lpstr>
      <vt:lpstr>Execute() vs. executeQuery()</vt:lpstr>
      <vt:lpstr>Execute() vs. executeQuery()</vt:lpstr>
      <vt:lpstr>Stored Procedures in Java</vt:lpstr>
      <vt:lpstr>JDBC Summary:  5 Steps</vt:lpstr>
      <vt:lpstr>Another Option ?</vt:lpstr>
      <vt:lpstr>SQLJ:  Java with Embedded SQL</vt:lpstr>
      <vt:lpstr>SQLJ Precompiler</vt:lpstr>
      <vt:lpstr>Using SQLJ</vt:lpstr>
      <vt:lpstr>SQLJ Variables</vt:lpstr>
      <vt:lpstr>SQLJ Example</vt:lpstr>
      <vt:lpstr>Two Types of SQLJ Iterators</vt:lpstr>
      <vt:lpstr>Calling Stored Procedure from                                         JDBC &amp; SQLJ</vt:lpstr>
      <vt:lpstr>MySQL System Catalog</vt:lpstr>
      <vt:lpstr>JDBC Metadata</vt:lpstr>
      <vt:lpstr>JDBC Catalog and Schema</vt:lpstr>
      <vt:lpstr>JDBC Catalog and Schema</vt:lpstr>
      <vt:lpstr>JDBC Catalog and Schema</vt:lpstr>
      <vt:lpstr>Catalog and Schema</vt:lpstr>
      <vt:lpstr>Some DatabaseMetaData Methods</vt:lpstr>
      <vt:lpstr>Print names of tables and their columns</vt:lpstr>
      <vt:lpstr>SUMARY -  SQL in Application Code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Application Development</dc:title>
  <dc:creator>Kien</dc:creator>
  <cp:lastModifiedBy>Kien Hua</cp:lastModifiedBy>
  <cp:revision>354</cp:revision>
  <dcterms:created xsi:type="dcterms:W3CDTF">2006-08-16T00:00:00Z</dcterms:created>
  <dcterms:modified xsi:type="dcterms:W3CDTF">2023-10-18T05:54:45Z</dcterms:modified>
</cp:coreProperties>
</file>